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22"/>
  </p:notesMasterIdLst>
  <p:handoutMasterIdLst>
    <p:handoutMasterId r:id="rId23"/>
  </p:handoutMasterIdLst>
  <p:sldIdLst>
    <p:sldId id="536" r:id="rId2"/>
    <p:sldId id="556" r:id="rId3"/>
    <p:sldId id="557" r:id="rId4"/>
    <p:sldId id="558" r:id="rId5"/>
    <p:sldId id="560" r:id="rId6"/>
    <p:sldId id="559" r:id="rId7"/>
    <p:sldId id="561" r:id="rId8"/>
    <p:sldId id="563" r:id="rId9"/>
    <p:sldId id="564" r:id="rId10"/>
    <p:sldId id="545" r:id="rId11"/>
    <p:sldId id="533" r:id="rId12"/>
    <p:sldId id="562" r:id="rId13"/>
    <p:sldId id="555" r:id="rId14"/>
    <p:sldId id="258" r:id="rId15"/>
    <p:sldId id="547" r:id="rId16"/>
    <p:sldId id="548" r:id="rId17"/>
    <p:sldId id="549" r:id="rId18"/>
    <p:sldId id="565" r:id="rId19"/>
    <p:sldId id="566" r:id="rId20"/>
    <p:sldId id="488" r:id="rId21"/>
  </p:sldIdLst>
  <p:sldSz cx="9144000" cy="6858000" type="screen4x3"/>
  <p:notesSz cx="6858000" cy="9083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17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-1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26A54-C7FF-452F-8AD9-4A4138817C26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6C064-9F56-491F-8C26-4A6D83AF9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2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3C1A-4893-4DD8-AC82-0F87B3FB33B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15C1B-FE93-47CA-8448-11BE401B3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4078-387B-4E0A-985A-B51B1C9B3270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5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4BD5-B403-4C71-BEF7-1C87B39EFC0D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8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301DA-B004-4C19-8C24-21E4EF3F4274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3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7AF0-DF15-49D7-B608-EEB18C8D1843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6F15A-C8FC-4056-8300-D6FF69FEA445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59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6A17-1485-405F-9F79-223CDFE63E8C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2B1FB-847A-4D9C-8B96-23861B9372B2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8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B1F5-B915-4C7C-8A97-EF7CD0FC4943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A121-4EFB-4FB1-A9E8-BF96CED75D18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5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EC38620-5BF0-4410-8D37-42631D0F9666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9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D3E8-6C83-4E10-9960-A2F4879975C2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8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CB122D-9074-4CE8-A4BE-3716D59DD3EE}" type="datetime1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80954E-57FD-4993-B524-A9F791F53A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36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t.org/" TargetMode="External"/><Relationship Id="rId2" Type="http://schemas.openxmlformats.org/officeDocument/2006/relationships/hyperlink" Target="http://www.cft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rk@pfaofahc.com" TargetMode="External"/><Relationship Id="rId2" Type="http://schemas.openxmlformats.org/officeDocument/2006/relationships/hyperlink" Target="mailto:ahcpfa@verizon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faofahc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hchr@hancockcollegecollege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6C196-25CB-91E0-84E6-E646E8E0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Part-Time Orientation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9EC49-56DE-4540-2A89-7BD0EE9B7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Presented by:  Mark James Miller</a:t>
            </a:r>
          </a:p>
          <a:p>
            <a:r>
              <a:rPr lang="en-US" b="1" dirty="0"/>
              <a:t>President, Part-Time Faculty Association of Allan Hancock College, CFT Local 6185</a:t>
            </a:r>
          </a:p>
          <a:p>
            <a:r>
              <a:rPr lang="en-US" b="1" dirty="0"/>
              <a:t>Part-time English Instructor at Allan Hancock College since 1995</a:t>
            </a:r>
          </a:p>
          <a:p>
            <a:r>
              <a:rPr lang="en-US" b="1" dirty="0"/>
              <a:t>Agenda:  Highlights of new agreement</a:t>
            </a:r>
          </a:p>
          <a:p>
            <a:r>
              <a:rPr lang="en-US" b="1" dirty="0"/>
              <a:t>Other important contract articles </a:t>
            </a:r>
          </a:p>
          <a:p>
            <a:r>
              <a:rPr lang="en-US" b="1" dirty="0"/>
              <a:t>Q &amp; 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BDBCAE-430B-5AA7-9925-BC5807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14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FA3C-4D45-E5BC-72B5-ED08A1808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Hancock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7FBEB-C898-1797-10EF-C427DAF9A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sure to check your Hancock email!</a:t>
            </a:r>
          </a:p>
          <a:p>
            <a:r>
              <a:rPr lang="en-US" dirty="0"/>
              <a:t>People have lost assignments for not doing so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9B1BE-667A-CA29-509D-2309E9B1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7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4C180-0E9F-4AF2-B352-B77ACBD3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And Best of All:</a:t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5920F-75C3-46D6-B96D-BE607DC7E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6000" dirty="0"/>
              <a:t>We Still Have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3B728-F87F-4873-B2EB-57C3D9BE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8019-FBDE-DF82-EED5-D84A5D58A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Parking!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F8932-3FDF-AA45-33DD-1E3A496D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50BC482-61BF-DA8A-0A21-4FCAE1E09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862" y="1846263"/>
            <a:ext cx="402272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013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2DD0-8719-5984-A1EE-02063DAF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B3C64-9386-34FF-0FF7-C0442BC54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increases every 2 years instead of 3</a:t>
            </a:r>
          </a:p>
          <a:p>
            <a:r>
              <a:rPr lang="en-US" dirty="0"/>
              <a:t>Right to due process in disciplinary matters</a:t>
            </a:r>
          </a:p>
          <a:p>
            <a:r>
              <a:rPr lang="en-US" dirty="0"/>
              <a:t>State parity funds added to the salary schedule</a:t>
            </a:r>
          </a:p>
          <a:p>
            <a:r>
              <a:rPr lang="en-US" dirty="0"/>
              <a:t>Representation on councils and committees</a:t>
            </a:r>
          </a:p>
          <a:p>
            <a:r>
              <a:rPr lang="en-US" dirty="0"/>
              <a:t>Representation on hiring committees</a:t>
            </a:r>
          </a:p>
          <a:p>
            <a:r>
              <a:rPr lang="en-US" dirty="0"/>
              <a:t>Seniority for credit instructors</a:t>
            </a:r>
          </a:p>
          <a:p>
            <a:r>
              <a:rPr lang="en-US" dirty="0"/>
              <a:t>Parity defined as 81% of a full-time load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47DBD-5CDD-F34F-6895-46D903089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26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629267"/>
            <a:ext cx="6939116" cy="101665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Who We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98" y="2548281"/>
            <a:ext cx="3841954" cy="36586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b="1" dirty="0"/>
              <a:t>The Part-Time Faculty Association of Allan Hancock College—California Federation of Teachers Local 6185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400" b="1" dirty="0"/>
              <a:t>Affiliated with the California Federation of Teachers and The American Federation of Teachers</a:t>
            </a:r>
          </a:p>
          <a:p>
            <a:pPr>
              <a:lnSpc>
                <a:spcPct val="90000"/>
              </a:lnSpc>
            </a:pPr>
            <a:r>
              <a:rPr lang="en-US" sz="1400" b="1" dirty="0"/>
              <a:t>CFT headquarters in Sacramento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hlinkClick r:id="rId2"/>
              </a:rPr>
              <a:t>www.cft.org</a:t>
            </a:r>
            <a:endParaRPr lang="en-US" sz="1400" b="1" dirty="0"/>
          </a:p>
          <a:p>
            <a:pPr>
              <a:lnSpc>
                <a:spcPct val="90000"/>
              </a:lnSpc>
            </a:pPr>
            <a:r>
              <a:rPr lang="en-US" sz="1400" b="1" dirty="0"/>
              <a:t>AFT 1.7 million members nationwide</a:t>
            </a:r>
          </a:p>
          <a:p>
            <a:pPr>
              <a:lnSpc>
                <a:spcPct val="90000"/>
              </a:lnSpc>
            </a:pPr>
            <a:r>
              <a:rPr lang="en-US" sz="1400" b="1" dirty="0"/>
              <a:t>Headquarters in Washington, DC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hlinkClick r:id="rId3"/>
              </a:rPr>
              <a:t>www.aft.org</a:t>
            </a:r>
            <a:endParaRPr lang="en-US" sz="1400" b="1" dirty="0"/>
          </a:p>
          <a:p>
            <a:pPr>
              <a:lnSpc>
                <a:spcPct val="90000"/>
              </a:lnSpc>
            </a:pPr>
            <a:endParaRPr lang="en-US" sz="1400" b="1" dirty="0"/>
          </a:p>
          <a:p>
            <a:pPr marL="45720" indent="0">
              <a:lnSpc>
                <a:spcPct val="90000"/>
              </a:lnSpc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FC0E5D-862B-49A3-910B-4AF609A1AC1E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Graphic 7" descr="Group">
            <a:extLst>
              <a:ext uri="{FF2B5EF4-FFF2-40B4-BE49-F238E27FC236}">
                <a16:creationId xmlns:a16="http://schemas.microsoft.com/office/drawing/2014/main" id="{CBDB0066-46D9-48DE-8EDB-A0D7212847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2288" y="2548281"/>
            <a:ext cx="3662018" cy="3662018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2480-4D43-D212-CA8C-85BE285F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BC741-D34D-94AD-3CAF-6FB86E373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/>
              <a:t>The Part-Time Faculty Association of Allan Hancock College:</a:t>
            </a:r>
          </a:p>
          <a:p>
            <a:pPr marL="0" indent="0">
              <a:buNone/>
            </a:pPr>
            <a:r>
              <a:rPr lang="en-US" sz="2000" b="1" dirty="0"/>
              <a:t>Founded in 1999</a:t>
            </a:r>
          </a:p>
          <a:p>
            <a:pPr marL="0" indent="0">
              <a:buNone/>
            </a:pPr>
            <a:r>
              <a:rPr lang="en-US" sz="2000" b="1" dirty="0"/>
              <a:t>We represent approximately 600 part-time teachers, counselors, librarians, and others, at Allan Hancock College</a:t>
            </a:r>
          </a:p>
          <a:p>
            <a:pPr marL="0" indent="0">
              <a:buNone/>
            </a:pPr>
            <a:r>
              <a:rPr lang="en-US" b="1" dirty="0"/>
              <a:t>Negotiated our first 3 year collective bargaining agreement in 2001</a:t>
            </a:r>
          </a:p>
          <a:p>
            <a:pPr marL="0" indent="0">
              <a:buNone/>
            </a:pPr>
            <a:r>
              <a:rPr lang="en-US" sz="2000" b="1" dirty="0"/>
              <a:t>Governed by an Executive Board elected by our members:</a:t>
            </a:r>
          </a:p>
          <a:p>
            <a:pPr marL="0" indent="0">
              <a:buNone/>
            </a:pPr>
            <a:r>
              <a:rPr lang="en-US" b="1" dirty="0"/>
              <a:t>Mark James Miller, President; </a:t>
            </a:r>
          </a:p>
          <a:p>
            <a:pPr marL="0" indent="0">
              <a:buNone/>
            </a:pPr>
            <a:r>
              <a:rPr lang="en-US" b="1" dirty="0"/>
              <a:t>Beverly Garcia, Vice President</a:t>
            </a:r>
          </a:p>
          <a:p>
            <a:pPr marL="0" indent="0">
              <a:buNone/>
            </a:pPr>
            <a:r>
              <a:rPr lang="en-US" b="1" dirty="0"/>
              <a:t>Joan </a:t>
            </a:r>
            <a:r>
              <a:rPr lang="en-US" b="1" dirty="0" err="1"/>
              <a:t>Bergstom</a:t>
            </a:r>
            <a:r>
              <a:rPr lang="en-US" b="1" dirty="0"/>
              <a:t> Smith, Secretary-Treasurer</a:t>
            </a:r>
          </a:p>
          <a:p>
            <a:pPr marL="0" indent="0">
              <a:buNone/>
            </a:pPr>
            <a:r>
              <a:rPr lang="en-US" sz="2000" b="1" dirty="0"/>
              <a:t>Members at Large:  </a:t>
            </a:r>
            <a:r>
              <a:rPr lang="en-US" b="1" dirty="0"/>
              <a:t>Richard Mahon</a:t>
            </a:r>
            <a:r>
              <a:rPr lang="en-US" sz="2000" b="1" dirty="0"/>
              <a:t>, Michael McMahon, Monique Segura, Michelle Machado, David Yundt; </a:t>
            </a:r>
            <a:r>
              <a:rPr lang="en-US" b="1" dirty="0"/>
              <a:t>Patricia Koivisto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8D57E-93EC-F2EF-A014-F462D612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86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925C6-7EF7-769C-8D59-E08A5119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E228-2768-5250-A54B-3E407E841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Address: 426 E. Barcellus, Suite 103, Santa Maria, CA 93454</a:t>
            </a:r>
            <a:endParaRPr lang="en-US" dirty="0"/>
          </a:p>
          <a:p>
            <a:r>
              <a:rPr lang="en-US" b="1" dirty="0"/>
              <a:t>Phone: 805-352-0145</a:t>
            </a:r>
          </a:p>
          <a:p>
            <a:r>
              <a:rPr lang="en-US" b="1" dirty="0"/>
              <a:t>Fax:  805-352-1318</a:t>
            </a:r>
            <a:endParaRPr lang="en-US" dirty="0"/>
          </a:p>
          <a:p>
            <a:r>
              <a:rPr lang="en-US" b="1" dirty="0"/>
              <a:t>Email: </a:t>
            </a:r>
            <a:r>
              <a:rPr lang="en-US" b="1" u="sng" dirty="0">
                <a:hlinkClick r:id="rId2"/>
              </a:rPr>
              <a:t>ahcpfa@verizon.net</a:t>
            </a:r>
            <a:r>
              <a:rPr lang="en-US" b="1" u="sng" dirty="0"/>
              <a:t>; </a:t>
            </a:r>
            <a:r>
              <a:rPr lang="en-US" b="1" u="sng" dirty="0">
                <a:hlinkClick r:id="rId3"/>
              </a:rPr>
              <a:t>mark@pfaofahc.com</a:t>
            </a:r>
            <a:r>
              <a:rPr lang="en-US" b="1" u="sng" dirty="0"/>
              <a:t> </a:t>
            </a:r>
            <a:endParaRPr lang="en-US" dirty="0"/>
          </a:p>
          <a:p>
            <a:r>
              <a:rPr lang="en-US" b="1" dirty="0"/>
              <a:t>Website:  </a:t>
            </a:r>
            <a:r>
              <a:rPr lang="en-US" b="1" dirty="0" err="1">
                <a:hlinkClick r:id="rId4"/>
              </a:rPr>
              <a:t>www.pfaofahc.com</a:t>
            </a:r>
            <a:r>
              <a:rPr lang="en-US" b="1" dirty="0"/>
              <a:t> </a:t>
            </a:r>
          </a:p>
          <a:p>
            <a:r>
              <a:rPr lang="en-US" b="1" dirty="0"/>
              <a:t>Executive Board Meetings every 2</a:t>
            </a:r>
            <a:r>
              <a:rPr lang="en-US" b="1" baseline="30000" dirty="0"/>
              <a:t>nd</a:t>
            </a:r>
            <a:r>
              <a:rPr lang="en-US" b="1" dirty="0"/>
              <a:t> and 4</a:t>
            </a:r>
            <a:r>
              <a:rPr lang="en-US" b="1" baseline="30000" dirty="0"/>
              <a:t>th</a:t>
            </a:r>
            <a:r>
              <a:rPr lang="en-US" b="1" dirty="0"/>
              <a:t> Thursday, 3—5 PM</a:t>
            </a:r>
          </a:p>
          <a:p>
            <a:r>
              <a:rPr lang="en-US" b="1" dirty="0"/>
              <a:t>Members are welcome to attend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885E7-575B-4C65-0B73-A162BB98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1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44829-5778-4647-AE03-647A5AB1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A3255-E471-4C99-5038-0C98F877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 members of our bargaining unit in the collective bargaining process</a:t>
            </a:r>
          </a:p>
          <a:p>
            <a:r>
              <a:rPr lang="en-US" dirty="0"/>
              <a:t>If you are in our bargaining unit, you are automatically covered by our collective bargaining agreement</a:t>
            </a:r>
          </a:p>
          <a:p>
            <a:r>
              <a:rPr lang="en-US" dirty="0"/>
              <a:t>Represent our members in the grievance process </a:t>
            </a:r>
          </a:p>
          <a:p>
            <a:r>
              <a:rPr lang="en-US" dirty="0"/>
              <a:t>Represent our members in the employee disciplinary process </a:t>
            </a:r>
          </a:p>
          <a:p>
            <a:r>
              <a:rPr lang="en-US" dirty="0"/>
              <a:t>Strive to improve pay and working conditions for our members</a:t>
            </a:r>
          </a:p>
          <a:p>
            <a:r>
              <a:rPr lang="en-US" dirty="0"/>
              <a:t>Assist our members in other related ways, such as with unemployment insurance during summer and winter break, and interim sessions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C8F46-9D45-148A-C728-20596707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61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E52C-6D07-6C02-4CB6-4BB87DCE5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Jan. 17, 2025: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86DB5-0D10-C1AD-AF3F-DDDC049D5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2:00  Association Meeting C-31</a:t>
            </a:r>
          </a:p>
          <a:p>
            <a:r>
              <a:rPr lang="en-US" dirty="0"/>
              <a:t>3:00  Know Your Contract C-31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F1040-1804-F8C3-2BD1-BD4940243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5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88130-8E7A-80A4-1F6A-9C7334141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Alert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02DE0-1A5C-3728-C829-D69FB788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Professional Development Presentations on:</a:t>
            </a:r>
          </a:p>
          <a:p>
            <a:r>
              <a:rPr lang="en-US" dirty="0"/>
              <a:t>Best use of AI in the classroom</a:t>
            </a:r>
          </a:p>
          <a:p>
            <a:r>
              <a:rPr lang="en-US" dirty="0"/>
              <a:t>Teaching the Holocaust</a:t>
            </a:r>
          </a:p>
          <a:p>
            <a:r>
              <a:rPr lang="en-US" dirty="0"/>
              <a:t>Getting Your Book Published</a:t>
            </a:r>
          </a:p>
          <a:p>
            <a:r>
              <a:rPr lang="en-US" dirty="0"/>
              <a:t>Part-Time Evaluations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5FC16-9BB3-4711-B9F6-6F1A42B7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4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722C-5313-184D-E968-78183D25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238F2-4862-E7A6-8411-2CBD08C88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 Hour Pay increased to $40 per hour (from $35)  </a:t>
            </a:r>
          </a:p>
          <a:p>
            <a:r>
              <a:rPr lang="en-US" dirty="0"/>
              <a:t>Additional week added to office hours; now 16 weeks rather than 15</a:t>
            </a:r>
          </a:p>
          <a:p>
            <a:r>
              <a:rPr lang="en-US" dirty="0"/>
              <a:t>Labs are now included in office hour eligibility</a:t>
            </a:r>
          </a:p>
          <a:p>
            <a:r>
              <a:rPr lang="en-US" dirty="0"/>
              <a:t>Overall credit load determines eligibility now</a:t>
            </a:r>
          </a:p>
          <a:p>
            <a:r>
              <a:rPr lang="en-US" dirty="0"/>
              <a:t>We can now send our timesheets directly to </a:t>
            </a:r>
            <a:r>
              <a:rPr lang="en-US" dirty="0">
                <a:hlinkClick r:id="rId2"/>
              </a:rPr>
              <a:t>ahchr@hancockcollegecollege.edu</a:t>
            </a:r>
            <a:r>
              <a:rPr lang="en-US" dirty="0"/>
              <a:t>, rather than going through our dean or supervisor; should streamline the process!</a:t>
            </a:r>
          </a:p>
          <a:p>
            <a:r>
              <a:rPr lang="en-US" dirty="0"/>
              <a:t>12% increase across the board, effective Fall Semester 2023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0A1E7-674B-46BD-4BD1-FFB88146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4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End!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5580141" cy="438912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0E5D-862B-49A3-910B-4AF609A1AC1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95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2597E-B96D-8DE8-C68B-D3B72C76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4912A-209C-FF73-D5A7-A566C5041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from a max of 4 hours to a max of 6 hours per semester</a:t>
            </a:r>
          </a:p>
          <a:p>
            <a:r>
              <a:rPr lang="en-US" dirty="0"/>
              <a:t>2 hours per semester length class or equivalent to a maximum of 6 hours per semester, paid at activity rate</a:t>
            </a:r>
          </a:p>
          <a:p>
            <a:r>
              <a:rPr lang="en-US" dirty="0"/>
              <a:t>4 more supplemental hours available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1A260D-CC44-6FF5-1116-4B032FF5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9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1C8F-70A4-FA5A-7105-7BFDD2F5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Sick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D84F8-42E3-FC3F-3C49-09770737A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 now 15:1 instead of 16:1</a:t>
            </a:r>
          </a:p>
          <a:p>
            <a:r>
              <a:rPr lang="en-US" dirty="0"/>
              <a:t>We now get 1 hour for every 15 hours worked instead of 1 for every 16 hours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F9311-9E8C-DCA8-1B42-80BFCB4B4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1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05610-B350-85A7-CE0B-0E5040F5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Stipend for evaluations: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FE10E-8D01-E38C-95AB-E0A82B225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Stipend for evaluating another bargaining unit member increased to $200 (from $150)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C2C71-A5DF-7C41-4287-AF5A726F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5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391F2-5F55-DB0F-0308-9EBCC8A03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37395"/>
          </a:xfrm>
        </p:spPr>
        <p:txBody>
          <a:bodyPr>
            <a:normAutofit fontScale="90000"/>
          </a:bodyPr>
          <a:lstStyle/>
          <a:p>
            <a:r>
              <a:rPr lang="en-US" dirty="0"/>
              <a:t>Stipend for distance education training: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11560-FE5A-38A6-A2D2-2E51D3649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elect to take the now required 30 hours of training to teach online (If you haven’t taught online before) you will be paid $60 per hour, $1800 total, the same as full-time.  </a:t>
            </a:r>
          </a:p>
          <a:p>
            <a:r>
              <a:rPr lang="en-US" dirty="0"/>
              <a:t>If you have taught online already, but want to refresh your skills, you can take the new training as well.</a:t>
            </a:r>
          </a:p>
          <a:p>
            <a:r>
              <a:rPr lang="en-US" dirty="0"/>
              <a:t>At first the district wanted to pay us at our activity rate, but we insisted on getting the same as full time (parity, by any other name)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E77D9-F409-6E9A-4150-77ED9015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548BF-8CFA-5271-309B-BA3B0BC26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Coaches’ stipends increased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5874E-981B-E9FF-BAC5-8D725CA68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 and Women’s $25,000  (from $9,000)</a:t>
            </a:r>
          </a:p>
          <a:p>
            <a:r>
              <a:rPr lang="en-US" dirty="0"/>
              <a:t>Men and Women’s Track $25,000 “</a:t>
            </a:r>
          </a:p>
          <a:p>
            <a:r>
              <a:rPr lang="en-US" dirty="0"/>
              <a:t>Women’s Volleyball  $20,000  “</a:t>
            </a:r>
          </a:p>
          <a:p>
            <a:r>
              <a:rPr lang="en-US" dirty="0"/>
              <a:t>Men’s Soccer  $20,000 “</a:t>
            </a:r>
          </a:p>
          <a:p>
            <a:r>
              <a:rPr lang="en-US" dirty="0"/>
              <a:t>Women’s Soccer  $20,000 “</a:t>
            </a:r>
          </a:p>
          <a:p>
            <a:r>
              <a:rPr lang="en-US" dirty="0"/>
              <a:t>Men and Women’s Cross Country  $15,000 “</a:t>
            </a:r>
          </a:p>
          <a:p>
            <a:r>
              <a:rPr lang="en-US" dirty="0"/>
              <a:t>Men and Women’s Golf  $15,000 “</a:t>
            </a:r>
          </a:p>
          <a:p>
            <a:r>
              <a:rPr lang="en-US" dirty="0"/>
              <a:t>Women’s Wrestling  $15,000 “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AA15E-3047-F202-7B09-79046908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0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BED9A-5BC4-4E6B-05E8-F84B08CB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“Bumping”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82283-1DCC-F598-E9F3-17A523534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a credit instructor in Pool 2, and you are “displaced” by a full-timer in order to make load…</a:t>
            </a:r>
          </a:p>
          <a:p>
            <a:r>
              <a:rPr lang="en-US" dirty="0"/>
              <a:t>You have the right to “bump” the least senior person in your department to get back to the load you had before being displaced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849E51-9D87-A95F-AB90-5CA7489C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5E7C-E0E2-30FB-DCA2-68B7DBD97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Extra-large class size stipends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9BD1C-1691-F871-68B8-25461A5D0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teach a class with 60 students or more you will receive a stipend equal to what full time receives (parity, by any other name!)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AF99-F15C-AA3D-847E-8129AF1B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0954E-57FD-4993-B524-A9F791F53A9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33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885</Words>
  <Application>Microsoft Office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Retrospect</vt:lpstr>
      <vt:lpstr>Part-Time Orientation Spring 2025</vt:lpstr>
      <vt:lpstr>Contract Highlights</vt:lpstr>
      <vt:lpstr>Professional Development </vt:lpstr>
      <vt:lpstr>Sick Leave</vt:lpstr>
      <vt:lpstr>Stipend for evaluations:</vt:lpstr>
      <vt:lpstr>Stipend for distance education training:</vt:lpstr>
      <vt:lpstr>Coaches’ stipends increased</vt:lpstr>
      <vt:lpstr>“Bumping” Rights</vt:lpstr>
      <vt:lpstr>Extra-large class size stipends</vt:lpstr>
      <vt:lpstr>Hancock Email</vt:lpstr>
      <vt:lpstr>And Best of All: </vt:lpstr>
      <vt:lpstr>Free Parking!</vt:lpstr>
      <vt:lpstr>Other highlights</vt:lpstr>
      <vt:lpstr>Who We Are</vt:lpstr>
      <vt:lpstr>Who We Are</vt:lpstr>
      <vt:lpstr>Where We Are</vt:lpstr>
      <vt:lpstr>What We Do</vt:lpstr>
      <vt:lpstr>Friday Jan. 17, 2025:</vt:lpstr>
      <vt:lpstr>Be Alert For:</vt:lpstr>
      <vt:lpstr>The End!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Part-Time Faculty Issues Presentation</dc:title>
  <dc:creator>Mark Miller</dc:creator>
  <cp:lastModifiedBy>Mark Miller</cp:lastModifiedBy>
  <cp:revision>35</cp:revision>
  <dcterms:created xsi:type="dcterms:W3CDTF">2021-01-13T22:04:07Z</dcterms:created>
  <dcterms:modified xsi:type="dcterms:W3CDTF">2025-01-16T17:54:25Z</dcterms:modified>
</cp:coreProperties>
</file>