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1"/>
  </p:sldMasterIdLst>
  <p:notesMasterIdLst>
    <p:notesMasterId r:id="rId43"/>
  </p:notesMasterIdLst>
  <p:handoutMasterIdLst>
    <p:handoutMasterId r:id="rId44"/>
  </p:handoutMasterIdLst>
  <p:sldIdLst>
    <p:sldId id="536" r:id="rId2"/>
    <p:sldId id="556" r:id="rId3"/>
    <p:sldId id="557" r:id="rId4"/>
    <p:sldId id="558" r:id="rId5"/>
    <p:sldId id="560" r:id="rId6"/>
    <p:sldId id="559" r:id="rId7"/>
    <p:sldId id="561" r:id="rId8"/>
    <p:sldId id="571" r:id="rId9"/>
    <p:sldId id="563" r:id="rId10"/>
    <p:sldId id="572" r:id="rId11"/>
    <p:sldId id="564" r:id="rId12"/>
    <p:sldId id="565" r:id="rId13"/>
    <p:sldId id="533" r:id="rId14"/>
    <p:sldId id="562" r:id="rId15"/>
    <p:sldId id="570" r:id="rId16"/>
    <p:sldId id="555" r:id="rId17"/>
    <p:sldId id="258" r:id="rId18"/>
    <p:sldId id="547" r:id="rId19"/>
    <p:sldId id="548" r:id="rId20"/>
    <p:sldId id="549" r:id="rId21"/>
    <p:sldId id="550" r:id="rId22"/>
    <p:sldId id="551" r:id="rId23"/>
    <p:sldId id="577" r:id="rId24"/>
    <p:sldId id="573" r:id="rId25"/>
    <p:sldId id="537" r:id="rId26"/>
    <p:sldId id="538" r:id="rId27"/>
    <p:sldId id="574" r:id="rId28"/>
    <p:sldId id="539" r:id="rId29"/>
    <p:sldId id="575" r:id="rId30"/>
    <p:sldId id="540" r:id="rId31"/>
    <p:sldId id="541" r:id="rId32"/>
    <p:sldId id="542" r:id="rId33"/>
    <p:sldId id="544" r:id="rId34"/>
    <p:sldId id="545" r:id="rId35"/>
    <p:sldId id="576" r:id="rId36"/>
    <p:sldId id="546" r:id="rId37"/>
    <p:sldId id="578" r:id="rId38"/>
    <p:sldId id="579" r:id="rId39"/>
    <p:sldId id="580" r:id="rId40"/>
    <p:sldId id="581" r:id="rId41"/>
    <p:sldId id="488" r:id="rId42"/>
  </p:sldIdLst>
  <p:sldSz cx="9144000" cy="6858000" type="screen4x3"/>
  <p:notesSz cx="6858000" cy="9083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07" d="100"/>
          <a:sy n="107" d="100"/>
        </p:scale>
        <p:origin x="1770" y="114"/>
      </p:cViewPr>
      <p:guideLst>
        <p:guide orient="horz" pos="2160"/>
        <p:guide pos="2880"/>
      </p:guideLst>
    </p:cSldViewPr>
  </p:slideViewPr>
  <p:notesTextViewPr>
    <p:cViewPr>
      <p:scale>
        <a:sx n="100" d="100"/>
        <a:sy n="100" d="100"/>
      </p:scale>
      <p:origin x="0" y="0"/>
    </p:cViewPr>
  </p:notesTextViewPr>
  <p:sorterViewPr>
    <p:cViewPr>
      <p:scale>
        <a:sx n="87" d="100"/>
        <a:sy n="87" d="100"/>
      </p:scale>
      <p:origin x="0" y="-11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4184"/>
          </a:xfrm>
          <a:prstGeom prst="rect">
            <a:avLst/>
          </a:prstGeom>
        </p:spPr>
        <p:txBody>
          <a:bodyPr vert="horz" lIns="91440" tIns="45720" rIns="91440" bIns="45720" rtlCol="0"/>
          <a:lstStyle>
            <a:lvl1pPr algn="r">
              <a:defRPr sz="1200"/>
            </a:lvl1pPr>
          </a:lstStyle>
          <a:p>
            <a:fld id="{1E326A54-C7FF-452F-8AD9-4A4138817C26}" type="datetimeFigureOut">
              <a:rPr lang="en-US" smtClean="0"/>
              <a:t>1/16/2025</a:t>
            </a:fld>
            <a:endParaRPr lang="en-US"/>
          </a:p>
        </p:txBody>
      </p:sp>
      <p:sp>
        <p:nvSpPr>
          <p:cNvPr id="4" name="Footer Placeholder 3"/>
          <p:cNvSpPr>
            <a:spLocks noGrp="1"/>
          </p:cNvSpPr>
          <p:nvPr>
            <p:ph type="ftr" sz="quarter" idx="2"/>
          </p:nvPr>
        </p:nvSpPr>
        <p:spPr>
          <a:xfrm>
            <a:off x="0" y="8627915"/>
            <a:ext cx="2971800" cy="4541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7915"/>
            <a:ext cx="2971800" cy="454184"/>
          </a:xfrm>
          <a:prstGeom prst="rect">
            <a:avLst/>
          </a:prstGeom>
        </p:spPr>
        <p:txBody>
          <a:bodyPr vert="horz" lIns="91440" tIns="45720" rIns="91440" bIns="45720" rtlCol="0" anchor="b"/>
          <a:lstStyle>
            <a:lvl1pPr algn="r">
              <a:defRPr sz="1200"/>
            </a:lvl1pPr>
          </a:lstStyle>
          <a:p>
            <a:fld id="{3956C064-9F56-491F-8C26-4A6D83AF9B27}" type="slidenum">
              <a:rPr lang="en-US" smtClean="0"/>
              <a:t>‹#›</a:t>
            </a:fld>
            <a:endParaRPr lang="en-US"/>
          </a:p>
        </p:txBody>
      </p:sp>
    </p:spTree>
    <p:extLst>
      <p:ext uri="{BB962C8B-B14F-4D97-AF65-F5344CB8AC3E}">
        <p14:creationId xmlns:p14="http://schemas.microsoft.com/office/powerpoint/2010/main" val="1770928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184"/>
          </a:xfrm>
          <a:prstGeom prst="rect">
            <a:avLst/>
          </a:prstGeom>
        </p:spPr>
        <p:txBody>
          <a:bodyPr vert="horz" lIns="91440" tIns="45720" rIns="91440" bIns="45720" rtlCol="0"/>
          <a:lstStyle>
            <a:lvl1pPr algn="r">
              <a:defRPr sz="1200"/>
            </a:lvl1pPr>
          </a:lstStyle>
          <a:p>
            <a:fld id="{931E3C1A-4893-4DD8-AC82-0F87B3FB33B2}" type="datetimeFigureOut">
              <a:rPr lang="en-US" smtClean="0"/>
              <a:pPr/>
              <a:t>1/16/2025</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4746"/>
            <a:ext cx="5486400" cy="40876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7915"/>
            <a:ext cx="2971800" cy="4541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7915"/>
            <a:ext cx="2971800" cy="454184"/>
          </a:xfrm>
          <a:prstGeom prst="rect">
            <a:avLst/>
          </a:prstGeom>
        </p:spPr>
        <p:txBody>
          <a:bodyPr vert="horz" lIns="91440" tIns="45720" rIns="91440" bIns="45720" rtlCol="0" anchor="b"/>
          <a:lstStyle>
            <a:lvl1pPr algn="r">
              <a:defRPr sz="1200"/>
            </a:lvl1pPr>
          </a:lstStyle>
          <a:p>
            <a:fld id="{6A315C1B-FE93-47CA-8448-11BE401B3E49}" type="slidenum">
              <a:rPr lang="en-US" smtClean="0"/>
              <a:pPr/>
              <a:t>‹#›</a:t>
            </a:fld>
            <a:endParaRPr lang="en-US"/>
          </a:p>
        </p:txBody>
      </p:sp>
    </p:spTree>
    <p:extLst>
      <p:ext uri="{BB962C8B-B14F-4D97-AF65-F5344CB8AC3E}">
        <p14:creationId xmlns:p14="http://schemas.microsoft.com/office/powerpoint/2010/main" val="1993897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484078-387B-4E0A-985A-B51B1C9B3270}" type="datetime1">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0954E-57FD-4993-B524-A9F791F53A92}"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52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84BD5-B403-4C71-BEF7-1C87B39EFC0D}" type="datetime1">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0954E-57FD-4993-B524-A9F791F53A92}" type="slidenum">
              <a:rPr lang="en-US" smtClean="0"/>
              <a:pPr/>
              <a:t>‹#›</a:t>
            </a:fld>
            <a:endParaRPr lang="en-US"/>
          </a:p>
        </p:txBody>
      </p:sp>
    </p:spTree>
    <p:extLst>
      <p:ext uri="{BB962C8B-B14F-4D97-AF65-F5344CB8AC3E}">
        <p14:creationId xmlns:p14="http://schemas.microsoft.com/office/powerpoint/2010/main" val="3297698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A301DA-B004-4C19-8C24-21E4EF3F4274}" type="datetime1">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0954E-57FD-4993-B524-A9F791F53A92}" type="slidenum">
              <a:rPr lang="en-US" smtClean="0"/>
              <a:pPr/>
              <a:t>‹#›</a:t>
            </a:fld>
            <a:endParaRPr lang="en-US"/>
          </a:p>
        </p:txBody>
      </p:sp>
    </p:spTree>
    <p:extLst>
      <p:ext uri="{BB962C8B-B14F-4D97-AF65-F5344CB8AC3E}">
        <p14:creationId xmlns:p14="http://schemas.microsoft.com/office/powerpoint/2010/main" val="2212437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37AF0-DF15-49D7-B608-EEB18C8D1843}" type="datetime1">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0954E-57FD-4993-B524-A9F791F53A92}" type="slidenum">
              <a:rPr lang="en-US" smtClean="0"/>
              <a:pPr/>
              <a:t>‹#›</a:t>
            </a:fld>
            <a:endParaRPr lang="en-US"/>
          </a:p>
        </p:txBody>
      </p:sp>
    </p:spTree>
    <p:extLst>
      <p:ext uri="{BB962C8B-B14F-4D97-AF65-F5344CB8AC3E}">
        <p14:creationId xmlns:p14="http://schemas.microsoft.com/office/powerpoint/2010/main" val="200396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6F15A-C8FC-4056-8300-D6FF69FEA445}" type="datetime1">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80954E-57FD-4993-B524-A9F791F53A92}"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593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726A17-1485-405F-9F79-223CDFE63E8C}" type="datetime1">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0954E-57FD-4993-B524-A9F791F53A92}" type="slidenum">
              <a:rPr lang="en-US" smtClean="0"/>
              <a:pPr/>
              <a:t>‹#›</a:t>
            </a:fld>
            <a:endParaRPr lang="en-US"/>
          </a:p>
        </p:txBody>
      </p:sp>
    </p:spTree>
    <p:extLst>
      <p:ext uri="{BB962C8B-B14F-4D97-AF65-F5344CB8AC3E}">
        <p14:creationId xmlns:p14="http://schemas.microsoft.com/office/powerpoint/2010/main" val="302407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22B1FB-847A-4D9C-8B96-23861B9372B2}" type="datetime1">
              <a:rPr lang="en-US" smtClean="0"/>
              <a:pPr/>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80954E-57FD-4993-B524-A9F791F53A92}" type="slidenum">
              <a:rPr lang="en-US" smtClean="0"/>
              <a:pPr/>
              <a:t>‹#›</a:t>
            </a:fld>
            <a:endParaRPr lang="en-US"/>
          </a:p>
        </p:txBody>
      </p:sp>
    </p:spTree>
    <p:extLst>
      <p:ext uri="{BB962C8B-B14F-4D97-AF65-F5344CB8AC3E}">
        <p14:creationId xmlns:p14="http://schemas.microsoft.com/office/powerpoint/2010/main" val="4051488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C5B1F5-B915-4C7C-8A97-EF7CD0FC4943}" type="datetime1">
              <a:rPr lang="en-US" smtClean="0"/>
              <a:pPr/>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80954E-57FD-4993-B524-A9F791F53A92}" type="slidenum">
              <a:rPr lang="en-US" smtClean="0"/>
              <a:pPr/>
              <a:t>‹#›</a:t>
            </a:fld>
            <a:endParaRPr lang="en-US"/>
          </a:p>
        </p:txBody>
      </p:sp>
    </p:spTree>
    <p:extLst>
      <p:ext uri="{BB962C8B-B14F-4D97-AF65-F5344CB8AC3E}">
        <p14:creationId xmlns:p14="http://schemas.microsoft.com/office/powerpoint/2010/main" val="1838570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9A9A121-4EFB-4FB1-A9E8-BF96CED75D18}" type="datetime1">
              <a:rPr lang="en-US" smtClean="0"/>
              <a:pPr/>
              <a:t>1/16/2025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680954E-57FD-4993-B524-A9F791F53A92}" type="slidenum">
              <a:rPr lang="en-US" smtClean="0"/>
              <a:pPr/>
              <a:t>‹#›</a:t>
            </a:fld>
            <a:endParaRPr lang="en-US"/>
          </a:p>
        </p:txBody>
      </p:sp>
    </p:spTree>
    <p:extLst>
      <p:ext uri="{BB962C8B-B14F-4D97-AF65-F5344CB8AC3E}">
        <p14:creationId xmlns:p14="http://schemas.microsoft.com/office/powerpoint/2010/main" val="1534053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EC38620-5BF0-4410-8D37-42631D0F9666}" type="datetime1">
              <a:rPr lang="en-US" smtClean="0"/>
              <a:pPr/>
              <a:t>1/16/2025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680954E-57FD-4993-B524-A9F791F53A92}" type="slidenum">
              <a:rPr lang="en-US" smtClean="0"/>
              <a:pPr/>
              <a:t>‹#›</a:t>
            </a:fld>
            <a:endParaRPr lang="en-US"/>
          </a:p>
        </p:txBody>
      </p:sp>
    </p:spTree>
    <p:extLst>
      <p:ext uri="{BB962C8B-B14F-4D97-AF65-F5344CB8AC3E}">
        <p14:creationId xmlns:p14="http://schemas.microsoft.com/office/powerpoint/2010/main" val="78469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9ED3E8-6C83-4E10-9960-A2F4879975C2}" type="datetime1">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80954E-57FD-4993-B524-A9F791F53A92}" type="slidenum">
              <a:rPr lang="en-US" smtClean="0"/>
              <a:pPr/>
              <a:t>‹#›</a:t>
            </a:fld>
            <a:endParaRPr lang="en-US"/>
          </a:p>
        </p:txBody>
      </p:sp>
    </p:spTree>
    <p:extLst>
      <p:ext uri="{BB962C8B-B14F-4D97-AF65-F5344CB8AC3E}">
        <p14:creationId xmlns:p14="http://schemas.microsoft.com/office/powerpoint/2010/main" val="184548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6CB122D-9074-4CE8-A4BE-3716D59DD3EE}" type="datetime1">
              <a:rPr lang="en-US" smtClean="0"/>
              <a:pPr/>
              <a:t>1/16/2025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680954E-57FD-4993-B524-A9F791F53A92}"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362339"/>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ft.org/" TargetMode="External"/><Relationship Id="rId2" Type="http://schemas.openxmlformats.org/officeDocument/2006/relationships/hyperlink" Target="http://www.cft.org/" TargetMode="Externa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cft.org/sites/main/files/file-attachments/cft_statewide-membership-form.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rk@pfaofahc.com" TargetMode="External"/><Relationship Id="rId2" Type="http://schemas.openxmlformats.org/officeDocument/2006/relationships/hyperlink" Target="mailto:ahcpfa@verizon.net" TargetMode="External"/><Relationship Id="rId1" Type="http://schemas.openxmlformats.org/officeDocument/2006/relationships/slideLayout" Target="../slideLayouts/slideLayout2.xml"/><Relationship Id="rId4" Type="http://schemas.openxmlformats.org/officeDocument/2006/relationships/hyperlink" Target="http://www.pfaofahc.com/"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mailto:ahchr@hancockcollegecollege.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hancockcollege.edu/complaints/conduct.ph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edd.ca.gov/"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6C196-25CB-91E0-84E6-E646E8E0DA6B}"/>
              </a:ext>
            </a:extLst>
          </p:cNvPr>
          <p:cNvSpPr>
            <a:spLocks noGrp="1"/>
          </p:cNvSpPr>
          <p:nvPr>
            <p:ph type="title"/>
          </p:nvPr>
        </p:nvSpPr>
        <p:spPr/>
        <p:txBody>
          <a:bodyPr/>
          <a:lstStyle/>
          <a:p>
            <a:r>
              <a:rPr lang="en-US" dirty="0"/>
              <a:t>Association Meeting Spring 2025</a:t>
            </a:r>
          </a:p>
        </p:txBody>
      </p:sp>
      <p:sp>
        <p:nvSpPr>
          <p:cNvPr id="3" name="Content Placeholder 2">
            <a:extLst>
              <a:ext uri="{FF2B5EF4-FFF2-40B4-BE49-F238E27FC236}">
                <a16:creationId xmlns:a16="http://schemas.microsoft.com/office/drawing/2014/main" id="{59B9EC49-56DE-4540-2A89-7BD0EE9B74A0}"/>
              </a:ext>
            </a:extLst>
          </p:cNvPr>
          <p:cNvSpPr>
            <a:spLocks noGrp="1"/>
          </p:cNvSpPr>
          <p:nvPr>
            <p:ph idx="1"/>
          </p:nvPr>
        </p:nvSpPr>
        <p:spPr/>
        <p:txBody>
          <a:bodyPr/>
          <a:lstStyle/>
          <a:p>
            <a:r>
              <a:rPr lang="en-US" b="1" dirty="0"/>
              <a:t>Presented by:  Mark James Miller</a:t>
            </a:r>
          </a:p>
          <a:p>
            <a:r>
              <a:rPr lang="en-US" b="1" dirty="0"/>
              <a:t>President, Part-Time Faculty Association of Allan Hancock College, CFT Local 6185</a:t>
            </a:r>
          </a:p>
          <a:p>
            <a:r>
              <a:rPr lang="en-US" b="1" dirty="0"/>
              <a:t>Part-time English Instructor at Allan Hancock College since 1995</a:t>
            </a:r>
          </a:p>
          <a:p>
            <a:r>
              <a:rPr lang="en-US" b="1" dirty="0"/>
              <a:t>Agenda:  Highlights of our collective bargaining agreement</a:t>
            </a:r>
          </a:p>
          <a:p>
            <a:r>
              <a:rPr lang="en-US" b="1" dirty="0"/>
              <a:t>Other important contract articles </a:t>
            </a:r>
          </a:p>
          <a:p>
            <a:r>
              <a:rPr lang="en-US" b="1" dirty="0"/>
              <a:t>Q &amp; A</a:t>
            </a:r>
          </a:p>
          <a:p>
            <a:r>
              <a:rPr lang="en-US" b="1" dirty="0"/>
              <a:t>Membership Report:  Monique Segura </a:t>
            </a:r>
          </a:p>
          <a:p>
            <a:endParaRPr lang="en-US" dirty="0"/>
          </a:p>
          <a:p>
            <a:endParaRPr lang="en-US" dirty="0"/>
          </a:p>
        </p:txBody>
      </p:sp>
      <p:sp>
        <p:nvSpPr>
          <p:cNvPr id="4" name="Slide Number Placeholder 3">
            <a:extLst>
              <a:ext uri="{FF2B5EF4-FFF2-40B4-BE49-F238E27FC236}">
                <a16:creationId xmlns:a16="http://schemas.microsoft.com/office/drawing/2014/main" id="{31BDBCAE-430B-5AA7-9925-BC5807A57954}"/>
              </a:ext>
            </a:extLst>
          </p:cNvPr>
          <p:cNvSpPr>
            <a:spLocks noGrp="1"/>
          </p:cNvSpPr>
          <p:nvPr>
            <p:ph type="sldNum" sz="quarter" idx="12"/>
          </p:nvPr>
        </p:nvSpPr>
        <p:spPr/>
        <p:txBody>
          <a:bodyPr/>
          <a:lstStyle/>
          <a:p>
            <a:fld id="{D680954E-57FD-4993-B524-A9F791F53A92}" type="slidenum">
              <a:rPr lang="en-US" smtClean="0"/>
              <a:pPr/>
              <a:t>1</a:t>
            </a:fld>
            <a:endParaRPr lang="en-US"/>
          </a:p>
        </p:txBody>
      </p:sp>
    </p:spTree>
    <p:extLst>
      <p:ext uri="{BB962C8B-B14F-4D97-AF65-F5344CB8AC3E}">
        <p14:creationId xmlns:p14="http://schemas.microsoft.com/office/powerpoint/2010/main" val="3827714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7D734-4F5B-011D-1437-9D11EB1AD7FF}"/>
              </a:ext>
            </a:extLst>
          </p:cNvPr>
          <p:cNvSpPr>
            <a:spLocks noGrp="1"/>
          </p:cNvSpPr>
          <p:nvPr>
            <p:ph type="title"/>
          </p:nvPr>
        </p:nvSpPr>
        <p:spPr/>
        <p:txBody>
          <a:bodyPr/>
          <a:lstStyle/>
          <a:p>
            <a:r>
              <a:rPr lang="en-US" dirty="0"/>
              <a:t>Extra large class size stipend</a:t>
            </a:r>
          </a:p>
        </p:txBody>
      </p:sp>
      <p:sp>
        <p:nvSpPr>
          <p:cNvPr id="4" name="Slide Number Placeholder 3">
            <a:extLst>
              <a:ext uri="{FF2B5EF4-FFF2-40B4-BE49-F238E27FC236}">
                <a16:creationId xmlns:a16="http://schemas.microsoft.com/office/drawing/2014/main" id="{B4876D1F-90D2-EC7B-842A-D16ACD478456}"/>
              </a:ext>
            </a:extLst>
          </p:cNvPr>
          <p:cNvSpPr>
            <a:spLocks noGrp="1"/>
          </p:cNvSpPr>
          <p:nvPr>
            <p:ph type="sldNum" sz="quarter" idx="12"/>
          </p:nvPr>
        </p:nvSpPr>
        <p:spPr/>
        <p:txBody>
          <a:bodyPr/>
          <a:lstStyle/>
          <a:p>
            <a:fld id="{D680954E-57FD-4993-B524-A9F791F53A92}" type="slidenum">
              <a:rPr lang="en-US" smtClean="0"/>
              <a:pPr/>
              <a:t>10</a:t>
            </a:fld>
            <a:endParaRPr lang="en-US"/>
          </a:p>
        </p:txBody>
      </p:sp>
      <p:pic>
        <p:nvPicPr>
          <p:cNvPr id="2052" name="Picture 4" descr="A professor addressing a class in a lecture hall with students taking notes or raising hands. Image 1 of 4">
            <a:extLst>
              <a:ext uri="{FF2B5EF4-FFF2-40B4-BE49-F238E27FC236}">
                <a16:creationId xmlns:a16="http://schemas.microsoft.com/office/drawing/2014/main" id="{B5EC723B-4A79-0E75-9771-034F283C1A9A}"/>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4341" y="1846263"/>
            <a:ext cx="7039768"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312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5E7C-E0E2-30FB-DCA2-68B7DBD971B8}"/>
              </a:ext>
            </a:extLst>
          </p:cNvPr>
          <p:cNvSpPr>
            <a:spLocks noGrp="1"/>
          </p:cNvSpPr>
          <p:nvPr>
            <p:ph type="title"/>
          </p:nvPr>
        </p:nvSpPr>
        <p:spPr/>
        <p:txBody>
          <a:bodyPr/>
          <a:lstStyle/>
          <a:p>
            <a:r>
              <a:rPr lang="en-US" dirty="0"/>
              <a:t>Extra-large class size stipends</a:t>
            </a:r>
          </a:p>
        </p:txBody>
      </p:sp>
      <p:sp>
        <p:nvSpPr>
          <p:cNvPr id="3" name="Content Placeholder 2">
            <a:extLst>
              <a:ext uri="{FF2B5EF4-FFF2-40B4-BE49-F238E27FC236}">
                <a16:creationId xmlns:a16="http://schemas.microsoft.com/office/drawing/2014/main" id="{A4A9BD1C-1691-F871-68B8-25461A5D0787}"/>
              </a:ext>
            </a:extLst>
          </p:cNvPr>
          <p:cNvSpPr>
            <a:spLocks noGrp="1"/>
          </p:cNvSpPr>
          <p:nvPr>
            <p:ph idx="1"/>
          </p:nvPr>
        </p:nvSpPr>
        <p:spPr/>
        <p:txBody>
          <a:bodyPr/>
          <a:lstStyle/>
          <a:p>
            <a:r>
              <a:rPr lang="en-US" dirty="0"/>
              <a:t>If you teach a class with 60 students or more you will receive a stipend equal to what full time receives (parity, by any other name!)</a:t>
            </a:r>
          </a:p>
        </p:txBody>
      </p:sp>
      <p:sp>
        <p:nvSpPr>
          <p:cNvPr id="4" name="Slide Number Placeholder 3">
            <a:extLst>
              <a:ext uri="{FF2B5EF4-FFF2-40B4-BE49-F238E27FC236}">
                <a16:creationId xmlns:a16="http://schemas.microsoft.com/office/drawing/2014/main" id="{2544AF99-F15C-AA3D-847E-8129AF1B4315}"/>
              </a:ext>
            </a:extLst>
          </p:cNvPr>
          <p:cNvSpPr>
            <a:spLocks noGrp="1"/>
          </p:cNvSpPr>
          <p:nvPr>
            <p:ph type="sldNum" sz="quarter" idx="12"/>
          </p:nvPr>
        </p:nvSpPr>
        <p:spPr/>
        <p:txBody>
          <a:bodyPr/>
          <a:lstStyle/>
          <a:p>
            <a:fld id="{D680954E-57FD-4993-B524-A9F791F53A92}" type="slidenum">
              <a:rPr lang="en-US" smtClean="0"/>
              <a:pPr/>
              <a:t>11</a:t>
            </a:fld>
            <a:endParaRPr lang="en-US"/>
          </a:p>
        </p:txBody>
      </p:sp>
    </p:spTree>
    <p:extLst>
      <p:ext uri="{BB962C8B-B14F-4D97-AF65-F5344CB8AC3E}">
        <p14:creationId xmlns:p14="http://schemas.microsoft.com/office/powerpoint/2010/main" val="333733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A2ED-7E61-8F64-F547-6590AAD3F563}"/>
              </a:ext>
            </a:extLst>
          </p:cNvPr>
          <p:cNvSpPr>
            <a:spLocks noGrp="1"/>
          </p:cNvSpPr>
          <p:nvPr>
            <p:ph type="title"/>
          </p:nvPr>
        </p:nvSpPr>
        <p:spPr/>
        <p:txBody>
          <a:bodyPr/>
          <a:lstStyle/>
          <a:p>
            <a:r>
              <a:rPr lang="en-US" dirty="0"/>
              <a:t>Nothing lost!</a:t>
            </a:r>
          </a:p>
        </p:txBody>
      </p:sp>
      <p:sp>
        <p:nvSpPr>
          <p:cNvPr id="3" name="Content Placeholder 2">
            <a:extLst>
              <a:ext uri="{FF2B5EF4-FFF2-40B4-BE49-F238E27FC236}">
                <a16:creationId xmlns:a16="http://schemas.microsoft.com/office/drawing/2014/main" id="{7805E321-F9DF-3883-A31B-7879287A23C8}"/>
              </a:ext>
            </a:extLst>
          </p:cNvPr>
          <p:cNvSpPr>
            <a:spLocks noGrp="1"/>
          </p:cNvSpPr>
          <p:nvPr>
            <p:ph idx="1"/>
          </p:nvPr>
        </p:nvSpPr>
        <p:spPr/>
        <p:txBody>
          <a:bodyPr>
            <a:normAutofit/>
          </a:bodyPr>
          <a:lstStyle/>
          <a:p>
            <a:r>
              <a:rPr lang="en-US" sz="5400" dirty="0"/>
              <a:t>We did not give up anything!</a:t>
            </a:r>
          </a:p>
        </p:txBody>
      </p:sp>
      <p:sp>
        <p:nvSpPr>
          <p:cNvPr id="4" name="Slide Number Placeholder 3">
            <a:extLst>
              <a:ext uri="{FF2B5EF4-FFF2-40B4-BE49-F238E27FC236}">
                <a16:creationId xmlns:a16="http://schemas.microsoft.com/office/drawing/2014/main" id="{EFF1F7E0-6FA1-7005-4067-9822DF94A446}"/>
              </a:ext>
            </a:extLst>
          </p:cNvPr>
          <p:cNvSpPr>
            <a:spLocks noGrp="1"/>
          </p:cNvSpPr>
          <p:nvPr>
            <p:ph type="sldNum" sz="quarter" idx="12"/>
          </p:nvPr>
        </p:nvSpPr>
        <p:spPr/>
        <p:txBody>
          <a:bodyPr/>
          <a:lstStyle/>
          <a:p>
            <a:fld id="{D680954E-57FD-4993-B524-A9F791F53A92}" type="slidenum">
              <a:rPr lang="en-US" smtClean="0"/>
              <a:pPr/>
              <a:t>12</a:t>
            </a:fld>
            <a:endParaRPr lang="en-US"/>
          </a:p>
        </p:txBody>
      </p:sp>
    </p:spTree>
    <p:extLst>
      <p:ext uri="{BB962C8B-B14F-4D97-AF65-F5344CB8AC3E}">
        <p14:creationId xmlns:p14="http://schemas.microsoft.com/office/powerpoint/2010/main" val="1184787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4C180-0E9F-4AF2-B352-B77ACBD30DF6}"/>
              </a:ext>
            </a:extLst>
          </p:cNvPr>
          <p:cNvSpPr>
            <a:spLocks noGrp="1"/>
          </p:cNvSpPr>
          <p:nvPr>
            <p:ph type="title"/>
          </p:nvPr>
        </p:nvSpPr>
        <p:spPr/>
        <p:txBody>
          <a:bodyPr/>
          <a:lstStyle/>
          <a:p>
            <a:r>
              <a:rPr lang="en-US" sz="4800" dirty="0"/>
              <a:t>And Best of All:</a:t>
            </a:r>
            <a:br>
              <a:rPr lang="en-US" sz="4800" dirty="0"/>
            </a:br>
            <a:endParaRPr lang="en-US" dirty="0"/>
          </a:p>
        </p:txBody>
      </p:sp>
      <p:sp>
        <p:nvSpPr>
          <p:cNvPr id="3" name="Content Placeholder 2">
            <a:extLst>
              <a:ext uri="{FF2B5EF4-FFF2-40B4-BE49-F238E27FC236}">
                <a16:creationId xmlns:a16="http://schemas.microsoft.com/office/drawing/2014/main" id="{BDC5920F-75C3-46D6-B96D-BE607DC7EC6D}"/>
              </a:ext>
            </a:extLst>
          </p:cNvPr>
          <p:cNvSpPr>
            <a:spLocks noGrp="1"/>
          </p:cNvSpPr>
          <p:nvPr>
            <p:ph idx="1"/>
          </p:nvPr>
        </p:nvSpPr>
        <p:spPr/>
        <p:txBody>
          <a:bodyPr/>
          <a:lstStyle/>
          <a:p>
            <a:endParaRPr lang="en-US" dirty="0"/>
          </a:p>
          <a:p>
            <a:r>
              <a:rPr lang="en-US" sz="6000" dirty="0"/>
              <a:t>We Still Have…</a:t>
            </a:r>
          </a:p>
        </p:txBody>
      </p:sp>
      <p:sp>
        <p:nvSpPr>
          <p:cNvPr id="4" name="Slide Number Placeholder 3">
            <a:extLst>
              <a:ext uri="{FF2B5EF4-FFF2-40B4-BE49-F238E27FC236}">
                <a16:creationId xmlns:a16="http://schemas.microsoft.com/office/drawing/2014/main" id="{1703B728-F87F-4873-B2EB-57C3D9BEFB10}"/>
              </a:ext>
            </a:extLst>
          </p:cNvPr>
          <p:cNvSpPr>
            <a:spLocks noGrp="1"/>
          </p:cNvSpPr>
          <p:nvPr>
            <p:ph type="sldNum" sz="quarter" idx="12"/>
          </p:nvPr>
        </p:nvSpPr>
        <p:spPr/>
        <p:txBody>
          <a:bodyPr/>
          <a:lstStyle/>
          <a:p>
            <a:fld id="{D680954E-57FD-4993-B524-A9F791F53A92}" type="slidenum">
              <a:rPr lang="en-US" smtClean="0"/>
              <a:pPr/>
              <a:t>13</a:t>
            </a:fld>
            <a:endParaRPr lang="en-US"/>
          </a:p>
        </p:txBody>
      </p:sp>
    </p:spTree>
    <p:extLst>
      <p:ext uri="{BB962C8B-B14F-4D97-AF65-F5344CB8AC3E}">
        <p14:creationId xmlns:p14="http://schemas.microsoft.com/office/powerpoint/2010/main" val="217223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8019-FBDE-DF82-EED5-D84A5D58A796}"/>
              </a:ext>
            </a:extLst>
          </p:cNvPr>
          <p:cNvSpPr>
            <a:spLocks noGrp="1"/>
          </p:cNvSpPr>
          <p:nvPr>
            <p:ph type="title"/>
          </p:nvPr>
        </p:nvSpPr>
        <p:spPr/>
        <p:txBody>
          <a:bodyPr/>
          <a:lstStyle/>
          <a:p>
            <a:r>
              <a:rPr lang="en-US" dirty="0"/>
              <a:t>Free Parking!</a:t>
            </a:r>
          </a:p>
        </p:txBody>
      </p:sp>
      <p:sp>
        <p:nvSpPr>
          <p:cNvPr id="4" name="Slide Number Placeholder 3">
            <a:extLst>
              <a:ext uri="{FF2B5EF4-FFF2-40B4-BE49-F238E27FC236}">
                <a16:creationId xmlns:a16="http://schemas.microsoft.com/office/drawing/2014/main" id="{E61F8932-3FDF-AA45-33DD-1E3A496D52FC}"/>
              </a:ext>
            </a:extLst>
          </p:cNvPr>
          <p:cNvSpPr>
            <a:spLocks noGrp="1"/>
          </p:cNvSpPr>
          <p:nvPr>
            <p:ph type="sldNum" sz="quarter" idx="12"/>
          </p:nvPr>
        </p:nvSpPr>
        <p:spPr/>
        <p:txBody>
          <a:bodyPr/>
          <a:lstStyle/>
          <a:p>
            <a:fld id="{D680954E-57FD-4993-B524-A9F791F53A92}" type="slidenum">
              <a:rPr lang="en-US" smtClean="0"/>
              <a:pPr/>
              <a:t>14</a:t>
            </a:fld>
            <a:endParaRPr lang="en-US"/>
          </a:p>
        </p:txBody>
      </p:sp>
      <p:pic>
        <p:nvPicPr>
          <p:cNvPr id="5" name="Content Placeholder 4">
            <a:extLst>
              <a:ext uri="{FF2B5EF4-FFF2-40B4-BE49-F238E27FC236}">
                <a16:creationId xmlns:a16="http://schemas.microsoft.com/office/drawing/2014/main" id="{F50BC482-61BF-DA8A-0A21-4FCAE1E09B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2862" y="1846263"/>
            <a:ext cx="4022725" cy="4022725"/>
          </a:xfrm>
          <a:prstGeom prst="rect">
            <a:avLst/>
          </a:prstGeom>
        </p:spPr>
      </p:pic>
    </p:spTree>
    <p:extLst>
      <p:ext uri="{BB962C8B-B14F-4D97-AF65-F5344CB8AC3E}">
        <p14:creationId xmlns:p14="http://schemas.microsoft.com/office/powerpoint/2010/main" val="1230013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F7896-7EF0-174A-2771-2A6F527A4E7B}"/>
              </a:ext>
            </a:extLst>
          </p:cNvPr>
          <p:cNvSpPr>
            <a:spLocks noGrp="1"/>
          </p:cNvSpPr>
          <p:nvPr>
            <p:ph type="title"/>
          </p:nvPr>
        </p:nvSpPr>
        <p:spPr/>
        <p:txBody>
          <a:bodyPr/>
          <a:lstStyle/>
          <a:p>
            <a:r>
              <a:rPr lang="en-US" dirty="0"/>
              <a:t>Coming Soon:  P.D. on How to Use AI in the classroom! </a:t>
            </a:r>
          </a:p>
        </p:txBody>
      </p:sp>
      <p:sp>
        <p:nvSpPr>
          <p:cNvPr id="4" name="Slide Number Placeholder 3">
            <a:extLst>
              <a:ext uri="{FF2B5EF4-FFF2-40B4-BE49-F238E27FC236}">
                <a16:creationId xmlns:a16="http://schemas.microsoft.com/office/drawing/2014/main" id="{C78C67AB-B2F2-5B4D-1B15-E66C55992EE4}"/>
              </a:ext>
            </a:extLst>
          </p:cNvPr>
          <p:cNvSpPr>
            <a:spLocks noGrp="1"/>
          </p:cNvSpPr>
          <p:nvPr>
            <p:ph type="sldNum" sz="quarter" idx="12"/>
          </p:nvPr>
        </p:nvSpPr>
        <p:spPr/>
        <p:txBody>
          <a:bodyPr/>
          <a:lstStyle/>
          <a:p>
            <a:fld id="{D680954E-57FD-4993-B524-A9F791F53A92}" type="slidenum">
              <a:rPr lang="en-US" smtClean="0"/>
              <a:pPr/>
              <a:t>15</a:t>
            </a:fld>
            <a:endParaRPr lang="en-US"/>
          </a:p>
        </p:txBody>
      </p:sp>
      <p:pic>
        <p:nvPicPr>
          <p:cNvPr id="5" name="Picture 2" descr="advertisement for a seminar on AI futuristic colorful with human and AI interacting with text Unlock the future with AI. Image 3 of 4">
            <a:extLst>
              <a:ext uri="{FF2B5EF4-FFF2-40B4-BE49-F238E27FC236}">
                <a16:creationId xmlns:a16="http://schemas.microsoft.com/office/drawing/2014/main" id="{1E6A63CE-35FD-1929-B873-67EA959D65EB}"/>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4341" y="1846263"/>
            <a:ext cx="7039768"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787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82DD0-8719-5984-A1EE-02063DAFC932}"/>
              </a:ext>
            </a:extLst>
          </p:cNvPr>
          <p:cNvSpPr>
            <a:spLocks noGrp="1"/>
          </p:cNvSpPr>
          <p:nvPr>
            <p:ph type="title"/>
          </p:nvPr>
        </p:nvSpPr>
        <p:spPr/>
        <p:txBody>
          <a:bodyPr/>
          <a:lstStyle/>
          <a:p>
            <a:r>
              <a:rPr lang="en-US" dirty="0"/>
              <a:t>Other highlights</a:t>
            </a:r>
          </a:p>
        </p:txBody>
      </p:sp>
      <p:sp>
        <p:nvSpPr>
          <p:cNvPr id="3" name="Content Placeholder 2">
            <a:extLst>
              <a:ext uri="{FF2B5EF4-FFF2-40B4-BE49-F238E27FC236}">
                <a16:creationId xmlns:a16="http://schemas.microsoft.com/office/drawing/2014/main" id="{E9AB3C64-9386-34FF-0FF7-C0442BC5465D}"/>
              </a:ext>
            </a:extLst>
          </p:cNvPr>
          <p:cNvSpPr>
            <a:spLocks noGrp="1"/>
          </p:cNvSpPr>
          <p:nvPr>
            <p:ph idx="1"/>
          </p:nvPr>
        </p:nvSpPr>
        <p:spPr/>
        <p:txBody>
          <a:bodyPr/>
          <a:lstStyle/>
          <a:p>
            <a:r>
              <a:rPr lang="en-US" dirty="0"/>
              <a:t>Step increases every 2 years instead of 3</a:t>
            </a:r>
          </a:p>
          <a:p>
            <a:r>
              <a:rPr lang="en-US" dirty="0"/>
              <a:t>Right to due process in disciplinary matters</a:t>
            </a:r>
          </a:p>
          <a:p>
            <a:r>
              <a:rPr lang="en-US" dirty="0"/>
              <a:t>State parity funds added to the salary schedule</a:t>
            </a:r>
          </a:p>
          <a:p>
            <a:r>
              <a:rPr lang="en-US" dirty="0"/>
              <a:t>Representation on councils and committees</a:t>
            </a:r>
          </a:p>
          <a:p>
            <a:r>
              <a:rPr lang="en-US" dirty="0"/>
              <a:t>Representation on hiring committees</a:t>
            </a:r>
          </a:p>
          <a:p>
            <a:r>
              <a:rPr lang="en-US" dirty="0"/>
              <a:t> </a:t>
            </a:r>
          </a:p>
        </p:txBody>
      </p:sp>
      <p:sp>
        <p:nvSpPr>
          <p:cNvPr id="4" name="Slide Number Placeholder 3">
            <a:extLst>
              <a:ext uri="{FF2B5EF4-FFF2-40B4-BE49-F238E27FC236}">
                <a16:creationId xmlns:a16="http://schemas.microsoft.com/office/drawing/2014/main" id="{D7547DBD-5CDD-F34F-6895-46D90308901F}"/>
              </a:ext>
            </a:extLst>
          </p:cNvPr>
          <p:cNvSpPr>
            <a:spLocks noGrp="1"/>
          </p:cNvSpPr>
          <p:nvPr>
            <p:ph type="sldNum" sz="quarter" idx="12"/>
          </p:nvPr>
        </p:nvSpPr>
        <p:spPr/>
        <p:txBody>
          <a:bodyPr/>
          <a:lstStyle/>
          <a:p>
            <a:fld id="{D680954E-57FD-4993-B524-A9F791F53A92}" type="slidenum">
              <a:rPr lang="en-US" smtClean="0"/>
              <a:pPr/>
              <a:t>16</a:t>
            </a:fld>
            <a:endParaRPr lang="en-US"/>
          </a:p>
        </p:txBody>
      </p:sp>
    </p:spTree>
    <p:extLst>
      <p:ext uri="{BB962C8B-B14F-4D97-AF65-F5344CB8AC3E}">
        <p14:creationId xmlns:p14="http://schemas.microsoft.com/office/powerpoint/2010/main" val="983526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697" y="629267"/>
            <a:ext cx="6939116" cy="1016654"/>
          </a:xfrm>
        </p:spPr>
        <p:txBody>
          <a:bodyPr>
            <a:normAutofit/>
          </a:bodyPr>
          <a:lstStyle/>
          <a:p>
            <a:r>
              <a:rPr lang="en-US" b="1" dirty="0">
                <a:solidFill>
                  <a:schemeClr val="tx1"/>
                </a:solidFill>
              </a:rPr>
              <a:t>Who We Are</a:t>
            </a:r>
          </a:p>
        </p:txBody>
      </p:sp>
      <p:sp>
        <p:nvSpPr>
          <p:cNvPr id="3" name="Content Placeholder 2"/>
          <p:cNvSpPr>
            <a:spLocks noGrp="1"/>
          </p:cNvSpPr>
          <p:nvPr>
            <p:ph idx="1"/>
          </p:nvPr>
        </p:nvSpPr>
        <p:spPr>
          <a:xfrm>
            <a:off x="486698" y="2548281"/>
            <a:ext cx="3841954" cy="3658689"/>
          </a:xfrm>
        </p:spPr>
        <p:txBody>
          <a:bodyPr>
            <a:normAutofit/>
          </a:bodyPr>
          <a:lstStyle/>
          <a:p>
            <a:pPr>
              <a:lnSpc>
                <a:spcPct val="90000"/>
              </a:lnSpc>
            </a:pPr>
            <a:r>
              <a:rPr lang="en-US" sz="1400" b="1" dirty="0"/>
              <a:t>The Part-Time Faculty Association of Allan Hancock College—California Federation of Teachers Local 6185</a:t>
            </a:r>
            <a:endParaRPr lang="en-US" sz="1400" dirty="0"/>
          </a:p>
          <a:p>
            <a:pPr>
              <a:lnSpc>
                <a:spcPct val="90000"/>
              </a:lnSpc>
            </a:pPr>
            <a:r>
              <a:rPr lang="en-US" sz="1400" b="1" dirty="0"/>
              <a:t>Affiliated with the California Federation of Teachers and The American Federation of Teachers</a:t>
            </a:r>
          </a:p>
          <a:p>
            <a:pPr>
              <a:lnSpc>
                <a:spcPct val="90000"/>
              </a:lnSpc>
            </a:pPr>
            <a:r>
              <a:rPr lang="en-US" sz="1400" b="1" dirty="0"/>
              <a:t>CFT headquarters in Sacramento</a:t>
            </a:r>
          </a:p>
          <a:p>
            <a:pPr>
              <a:lnSpc>
                <a:spcPct val="90000"/>
              </a:lnSpc>
            </a:pPr>
            <a:r>
              <a:rPr lang="en-US" sz="1400" b="1" dirty="0">
                <a:hlinkClick r:id="rId2"/>
              </a:rPr>
              <a:t>www.cft.org</a:t>
            </a:r>
            <a:endParaRPr lang="en-US" sz="1400" b="1" dirty="0"/>
          </a:p>
          <a:p>
            <a:pPr>
              <a:lnSpc>
                <a:spcPct val="90000"/>
              </a:lnSpc>
            </a:pPr>
            <a:r>
              <a:rPr lang="en-US" sz="1400" b="1" dirty="0"/>
              <a:t>AFT 1.8 million members nationwide</a:t>
            </a:r>
          </a:p>
          <a:p>
            <a:pPr>
              <a:lnSpc>
                <a:spcPct val="90000"/>
              </a:lnSpc>
            </a:pPr>
            <a:r>
              <a:rPr lang="en-US" sz="1400" b="1" dirty="0"/>
              <a:t>Headquarters in Washington, DC</a:t>
            </a:r>
          </a:p>
          <a:p>
            <a:pPr>
              <a:lnSpc>
                <a:spcPct val="90000"/>
              </a:lnSpc>
            </a:pPr>
            <a:r>
              <a:rPr lang="en-US" sz="1400" b="1" dirty="0" err="1">
                <a:hlinkClick r:id="rId3"/>
              </a:rPr>
              <a:t>www.aft.org</a:t>
            </a:r>
            <a:endParaRPr lang="en-US" sz="1400" b="1" dirty="0"/>
          </a:p>
          <a:p>
            <a:pPr>
              <a:lnSpc>
                <a:spcPct val="90000"/>
              </a:lnSpc>
            </a:pPr>
            <a:r>
              <a:rPr lang="en-US" sz="1400" b="1" dirty="0"/>
              <a:t>To join: </a:t>
            </a:r>
            <a:r>
              <a:rPr lang="en-US" sz="1200" b="0" i="0" u="sng" dirty="0">
                <a:solidFill>
                  <a:srgbClr val="000000"/>
                </a:solidFill>
                <a:effectLst/>
                <a:highlight>
                  <a:srgbClr val="FFFFFF"/>
                </a:highlight>
                <a:latin typeface="Aptos" panose="020B0004020202020204" pitchFamily="34" charset="0"/>
                <a:hlinkClick r:id="rId4"/>
              </a:rPr>
              <a:t>https://</a:t>
            </a:r>
            <a:r>
              <a:rPr lang="en-US" sz="1200" b="0" i="0" u="sng" dirty="0" err="1">
                <a:solidFill>
                  <a:srgbClr val="000000"/>
                </a:solidFill>
                <a:effectLst/>
                <a:highlight>
                  <a:srgbClr val="FFFFFF"/>
                </a:highlight>
                <a:latin typeface="Aptos" panose="020B0004020202020204" pitchFamily="34" charset="0"/>
                <a:hlinkClick r:id="rId4"/>
              </a:rPr>
              <a:t>cft.org</a:t>
            </a:r>
            <a:r>
              <a:rPr lang="en-US" sz="1200" b="0" i="0" u="sng" dirty="0">
                <a:solidFill>
                  <a:srgbClr val="000000"/>
                </a:solidFill>
                <a:effectLst/>
                <a:highlight>
                  <a:srgbClr val="FFFFFF"/>
                </a:highlight>
                <a:latin typeface="Aptos" panose="020B0004020202020204" pitchFamily="34" charset="0"/>
                <a:hlinkClick r:id="rId4"/>
              </a:rPr>
              <a:t>/sites/main/files/file-attachments/</a:t>
            </a:r>
            <a:r>
              <a:rPr lang="en-US" sz="1200" b="0" i="0" u="sng" dirty="0" err="1">
                <a:solidFill>
                  <a:srgbClr val="000000"/>
                </a:solidFill>
                <a:effectLst/>
                <a:highlight>
                  <a:srgbClr val="FFFFFF"/>
                </a:highlight>
                <a:latin typeface="Aptos" panose="020B0004020202020204" pitchFamily="34" charset="0"/>
                <a:hlinkClick r:id="rId4"/>
              </a:rPr>
              <a:t>cft_statewide</a:t>
            </a:r>
            <a:r>
              <a:rPr lang="en-US" sz="1200" b="0" i="0" u="sng" dirty="0">
                <a:solidFill>
                  <a:srgbClr val="000000"/>
                </a:solidFill>
                <a:effectLst/>
                <a:highlight>
                  <a:srgbClr val="FFFFFF"/>
                </a:highlight>
                <a:latin typeface="Aptos" panose="020B0004020202020204" pitchFamily="34" charset="0"/>
                <a:hlinkClick r:id="rId4"/>
              </a:rPr>
              <a:t>-membership-</a:t>
            </a:r>
            <a:r>
              <a:rPr lang="en-US" sz="1200" b="0" i="0" u="sng" dirty="0" err="1">
                <a:solidFill>
                  <a:srgbClr val="000000"/>
                </a:solidFill>
                <a:effectLst/>
                <a:highlight>
                  <a:srgbClr val="FFFFFF"/>
                </a:highlight>
                <a:latin typeface="Aptos" panose="020B0004020202020204" pitchFamily="34" charset="0"/>
                <a:hlinkClick r:id="rId4"/>
              </a:rPr>
              <a:t>form.pdf</a:t>
            </a:r>
            <a:endParaRPr lang="en-US" sz="1400" b="1" dirty="0"/>
          </a:p>
          <a:p>
            <a:pPr>
              <a:lnSpc>
                <a:spcPct val="90000"/>
              </a:lnSpc>
            </a:pPr>
            <a:endParaRPr lang="en-US" sz="1400" b="1" dirty="0"/>
          </a:p>
          <a:p>
            <a:pPr marL="45720" indent="0">
              <a:lnSpc>
                <a:spcPct val="90000"/>
              </a:lnSpc>
              <a:buNone/>
            </a:pPr>
            <a:endParaRPr lang="en-US" sz="1400" dirty="0"/>
          </a:p>
        </p:txBody>
      </p:sp>
      <p:sp>
        <p:nvSpPr>
          <p:cNvPr id="4" name="Slide Number Placeholder 3"/>
          <p:cNvSpPr>
            <a:spLocks noGrp="1"/>
          </p:cNvSpPr>
          <p:nvPr>
            <p:ph type="sldNum" sz="quarter" idx="12"/>
          </p:nvPr>
        </p:nvSpPr>
        <p:spPr>
          <a:xfrm>
            <a:off x="7764405" y="295729"/>
            <a:ext cx="628649" cy="767687"/>
          </a:xfrm>
        </p:spPr>
        <p:txBody>
          <a:bodyPr>
            <a:normAutofit/>
          </a:bodyPr>
          <a:lstStyle/>
          <a:p>
            <a:pPr>
              <a:spcAft>
                <a:spcPts val="600"/>
              </a:spcAft>
            </a:pPr>
            <a:fld id="{00FC0E5D-862B-49A3-910B-4AF609A1AC1E}" type="slidenum">
              <a:rPr lang="en-US">
                <a:solidFill>
                  <a:srgbClr val="FFFFFF"/>
                </a:solidFill>
              </a:rPr>
              <a:pPr>
                <a:spcAft>
                  <a:spcPts val="600"/>
                </a:spcAft>
              </a:pPr>
              <a:t>17</a:t>
            </a:fld>
            <a:endParaRPr lang="en-US">
              <a:solidFill>
                <a:srgbClr val="FFFFFF"/>
              </a:solidFill>
            </a:endParaRPr>
          </a:p>
        </p:txBody>
      </p:sp>
      <p:pic>
        <p:nvPicPr>
          <p:cNvPr id="8" name="Graphic 7" descr="Group">
            <a:extLst>
              <a:ext uri="{FF2B5EF4-FFF2-40B4-BE49-F238E27FC236}">
                <a16:creationId xmlns:a16="http://schemas.microsoft.com/office/drawing/2014/main" id="{CBDB0066-46D9-48DE-8EDB-A0D7212847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2288" y="2548281"/>
            <a:ext cx="3662018" cy="3662018"/>
          </a:xfrm>
          <a:prstGeom prst="rect">
            <a:avLst/>
          </a:prstGeom>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D2480-4D43-D212-CA8C-85BE285F9AE6}"/>
              </a:ext>
            </a:extLst>
          </p:cNvPr>
          <p:cNvSpPr>
            <a:spLocks noGrp="1"/>
          </p:cNvSpPr>
          <p:nvPr>
            <p:ph type="title"/>
          </p:nvPr>
        </p:nvSpPr>
        <p:spPr/>
        <p:txBody>
          <a:bodyPr/>
          <a:lstStyle/>
          <a:p>
            <a:r>
              <a:rPr lang="en-US" dirty="0"/>
              <a:t>Who We Are</a:t>
            </a:r>
          </a:p>
        </p:txBody>
      </p:sp>
      <p:sp>
        <p:nvSpPr>
          <p:cNvPr id="3" name="Content Placeholder 2">
            <a:extLst>
              <a:ext uri="{FF2B5EF4-FFF2-40B4-BE49-F238E27FC236}">
                <a16:creationId xmlns:a16="http://schemas.microsoft.com/office/drawing/2014/main" id="{02DBC741-D34D-94AD-3CAF-6FB86E37373D}"/>
              </a:ext>
            </a:extLst>
          </p:cNvPr>
          <p:cNvSpPr>
            <a:spLocks noGrp="1"/>
          </p:cNvSpPr>
          <p:nvPr>
            <p:ph idx="1"/>
          </p:nvPr>
        </p:nvSpPr>
        <p:spPr/>
        <p:txBody>
          <a:bodyPr>
            <a:normAutofit fontScale="85000" lnSpcReduction="20000"/>
          </a:bodyPr>
          <a:lstStyle/>
          <a:p>
            <a:pPr marL="0" indent="0">
              <a:buNone/>
            </a:pPr>
            <a:r>
              <a:rPr lang="en-US" sz="2000" b="1" dirty="0"/>
              <a:t>The Part-Time Faculty Association of Allan Hancock College:</a:t>
            </a:r>
          </a:p>
          <a:p>
            <a:pPr marL="0" indent="0">
              <a:buNone/>
            </a:pPr>
            <a:r>
              <a:rPr lang="en-US" sz="2000" b="1" dirty="0"/>
              <a:t>Founded in 1999</a:t>
            </a:r>
          </a:p>
          <a:p>
            <a:pPr marL="0" indent="0">
              <a:buNone/>
            </a:pPr>
            <a:r>
              <a:rPr lang="en-US" sz="2000" b="1" dirty="0"/>
              <a:t>We represent approximately 700 part-time teachers, counselors, librarians, and other academic workers, at Allan Hancock College</a:t>
            </a:r>
          </a:p>
          <a:p>
            <a:pPr marL="0" indent="0">
              <a:buNone/>
            </a:pPr>
            <a:r>
              <a:rPr lang="en-US" b="1" dirty="0"/>
              <a:t>Negotiated our first 3 year collective bargaining agreement in 2001</a:t>
            </a:r>
          </a:p>
          <a:p>
            <a:pPr marL="0" indent="0">
              <a:buNone/>
            </a:pPr>
            <a:r>
              <a:rPr lang="en-US" sz="2000" b="1" dirty="0"/>
              <a:t>Governed by an Executive Board elected by our members:</a:t>
            </a:r>
          </a:p>
          <a:p>
            <a:pPr marL="0" indent="0">
              <a:buNone/>
            </a:pPr>
            <a:r>
              <a:rPr lang="en-US" b="1" dirty="0"/>
              <a:t>Mark James Miller, President; </a:t>
            </a:r>
          </a:p>
          <a:p>
            <a:pPr marL="0" indent="0">
              <a:buNone/>
            </a:pPr>
            <a:r>
              <a:rPr lang="en-US" b="1" dirty="0"/>
              <a:t>Beverly Garcia, Vice President</a:t>
            </a:r>
          </a:p>
          <a:p>
            <a:pPr marL="0" indent="0">
              <a:buNone/>
            </a:pPr>
            <a:r>
              <a:rPr lang="en-US" b="1" dirty="0"/>
              <a:t>Joan </a:t>
            </a:r>
            <a:r>
              <a:rPr lang="en-US" b="1" dirty="0" err="1"/>
              <a:t>Bergstom</a:t>
            </a:r>
            <a:r>
              <a:rPr lang="en-US" b="1" dirty="0"/>
              <a:t> Smith, Secretary-Treasurer</a:t>
            </a:r>
          </a:p>
          <a:p>
            <a:pPr marL="0" indent="0">
              <a:buNone/>
            </a:pPr>
            <a:r>
              <a:rPr lang="en-US" b="1" dirty="0"/>
              <a:t>Kassi Harris, our </a:t>
            </a:r>
            <a:r>
              <a:rPr lang="en-US" b="1" dirty="0" err="1"/>
              <a:t>CFT</a:t>
            </a:r>
            <a:r>
              <a:rPr lang="en-US" b="1" dirty="0"/>
              <a:t> Representative</a:t>
            </a:r>
          </a:p>
          <a:p>
            <a:pPr marL="0" indent="0">
              <a:buNone/>
            </a:pPr>
            <a:r>
              <a:rPr lang="en-US" sz="2000" b="1" dirty="0"/>
              <a:t>Members at Large:  Michael McMahon, Monique Segura, Michelle Machado, David Yundt</a:t>
            </a:r>
            <a:r>
              <a:rPr lang="en-US" b="1" dirty="0"/>
              <a:t>, Patricia Koivisto, Sonny Lopez</a:t>
            </a:r>
            <a:endParaRPr lang="en-US" sz="2000" b="1" dirty="0"/>
          </a:p>
          <a:p>
            <a:endParaRPr lang="en-US" dirty="0"/>
          </a:p>
        </p:txBody>
      </p:sp>
      <p:sp>
        <p:nvSpPr>
          <p:cNvPr id="4" name="Slide Number Placeholder 3">
            <a:extLst>
              <a:ext uri="{FF2B5EF4-FFF2-40B4-BE49-F238E27FC236}">
                <a16:creationId xmlns:a16="http://schemas.microsoft.com/office/drawing/2014/main" id="{91A8D57E-93EC-F2EF-A014-F462D612527A}"/>
              </a:ext>
            </a:extLst>
          </p:cNvPr>
          <p:cNvSpPr>
            <a:spLocks noGrp="1"/>
          </p:cNvSpPr>
          <p:nvPr>
            <p:ph type="sldNum" sz="quarter" idx="12"/>
          </p:nvPr>
        </p:nvSpPr>
        <p:spPr/>
        <p:txBody>
          <a:bodyPr/>
          <a:lstStyle/>
          <a:p>
            <a:fld id="{D680954E-57FD-4993-B524-A9F791F53A92}" type="slidenum">
              <a:rPr lang="en-US" smtClean="0"/>
              <a:pPr/>
              <a:t>18</a:t>
            </a:fld>
            <a:endParaRPr lang="en-US"/>
          </a:p>
        </p:txBody>
      </p:sp>
    </p:spTree>
    <p:extLst>
      <p:ext uri="{BB962C8B-B14F-4D97-AF65-F5344CB8AC3E}">
        <p14:creationId xmlns:p14="http://schemas.microsoft.com/office/powerpoint/2010/main" val="3096286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25C6-7EF7-769C-8D59-E08A5119186B}"/>
              </a:ext>
            </a:extLst>
          </p:cNvPr>
          <p:cNvSpPr>
            <a:spLocks noGrp="1"/>
          </p:cNvSpPr>
          <p:nvPr>
            <p:ph type="title"/>
          </p:nvPr>
        </p:nvSpPr>
        <p:spPr/>
        <p:txBody>
          <a:bodyPr/>
          <a:lstStyle/>
          <a:p>
            <a:r>
              <a:rPr lang="en-US" dirty="0"/>
              <a:t>Where We Are</a:t>
            </a:r>
          </a:p>
        </p:txBody>
      </p:sp>
      <p:sp>
        <p:nvSpPr>
          <p:cNvPr id="3" name="Content Placeholder 2">
            <a:extLst>
              <a:ext uri="{FF2B5EF4-FFF2-40B4-BE49-F238E27FC236}">
                <a16:creationId xmlns:a16="http://schemas.microsoft.com/office/drawing/2014/main" id="{FF2CE228-2768-5250-A54B-3E407E84120A}"/>
              </a:ext>
            </a:extLst>
          </p:cNvPr>
          <p:cNvSpPr>
            <a:spLocks noGrp="1"/>
          </p:cNvSpPr>
          <p:nvPr>
            <p:ph idx="1"/>
          </p:nvPr>
        </p:nvSpPr>
        <p:spPr/>
        <p:txBody>
          <a:bodyPr/>
          <a:lstStyle/>
          <a:p>
            <a:r>
              <a:rPr lang="en-US" b="1" dirty="0"/>
              <a:t>Address: 426 E. Barcellus, Suite 103, Santa Maria, CA 93454</a:t>
            </a:r>
            <a:endParaRPr lang="en-US" dirty="0"/>
          </a:p>
          <a:p>
            <a:r>
              <a:rPr lang="en-US" b="1" dirty="0"/>
              <a:t>Phone: 805-352-0145</a:t>
            </a:r>
          </a:p>
          <a:p>
            <a:r>
              <a:rPr lang="en-US" b="1" dirty="0"/>
              <a:t>Fax:  805-352-1318</a:t>
            </a:r>
            <a:endParaRPr lang="en-US" dirty="0"/>
          </a:p>
          <a:p>
            <a:r>
              <a:rPr lang="en-US" b="1" dirty="0"/>
              <a:t>Email: </a:t>
            </a:r>
            <a:r>
              <a:rPr lang="en-US" b="1" u="sng" dirty="0">
                <a:hlinkClick r:id="rId2"/>
              </a:rPr>
              <a:t>ahcpfa@verizon.net</a:t>
            </a:r>
            <a:r>
              <a:rPr lang="en-US" b="1" u="sng" dirty="0"/>
              <a:t>; </a:t>
            </a:r>
            <a:r>
              <a:rPr lang="en-US" b="1" u="sng" dirty="0">
                <a:hlinkClick r:id="rId3"/>
              </a:rPr>
              <a:t>mark@pfaofahc.com</a:t>
            </a:r>
            <a:r>
              <a:rPr lang="en-US" b="1" u="sng" dirty="0"/>
              <a:t> </a:t>
            </a:r>
            <a:endParaRPr lang="en-US" dirty="0"/>
          </a:p>
          <a:p>
            <a:r>
              <a:rPr lang="en-US" b="1" dirty="0"/>
              <a:t>Website:  </a:t>
            </a:r>
            <a:r>
              <a:rPr lang="en-US" b="1" dirty="0" err="1">
                <a:hlinkClick r:id="rId4"/>
              </a:rPr>
              <a:t>www.pfaofahc.com</a:t>
            </a:r>
            <a:r>
              <a:rPr lang="en-US" b="1" dirty="0"/>
              <a:t> (work in progress!)</a:t>
            </a:r>
          </a:p>
          <a:p>
            <a:r>
              <a:rPr lang="en-US" b="1" dirty="0"/>
              <a:t>Executive Board Meetings every 2</a:t>
            </a:r>
            <a:r>
              <a:rPr lang="en-US" b="1" baseline="30000" dirty="0"/>
              <a:t>nd</a:t>
            </a:r>
            <a:r>
              <a:rPr lang="en-US" b="1" dirty="0"/>
              <a:t> and 4</a:t>
            </a:r>
            <a:r>
              <a:rPr lang="en-US" b="1" baseline="30000" dirty="0"/>
              <a:t>th</a:t>
            </a:r>
            <a:r>
              <a:rPr lang="en-US" b="1" dirty="0"/>
              <a:t> Thursday, 3—5 PM</a:t>
            </a:r>
          </a:p>
          <a:p>
            <a:r>
              <a:rPr lang="en-US" b="1" dirty="0"/>
              <a:t>Members are welcome to attend</a:t>
            </a:r>
          </a:p>
          <a:p>
            <a:endParaRPr lang="en-US" dirty="0"/>
          </a:p>
        </p:txBody>
      </p:sp>
      <p:sp>
        <p:nvSpPr>
          <p:cNvPr id="4" name="Slide Number Placeholder 3">
            <a:extLst>
              <a:ext uri="{FF2B5EF4-FFF2-40B4-BE49-F238E27FC236}">
                <a16:creationId xmlns:a16="http://schemas.microsoft.com/office/drawing/2014/main" id="{E01885E7-575B-4C65-0B73-A162BB985DE3}"/>
              </a:ext>
            </a:extLst>
          </p:cNvPr>
          <p:cNvSpPr>
            <a:spLocks noGrp="1"/>
          </p:cNvSpPr>
          <p:nvPr>
            <p:ph type="sldNum" sz="quarter" idx="12"/>
          </p:nvPr>
        </p:nvSpPr>
        <p:spPr/>
        <p:txBody>
          <a:bodyPr/>
          <a:lstStyle/>
          <a:p>
            <a:fld id="{D680954E-57FD-4993-B524-A9F791F53A92}" type="slidenum">
              <a:rPr lang="en-US" smtClean="0"/>
              <a:pPr/>
              <a:t>19</a:t>
            </a:fld>
            <a:endParaRPr lang="en-US"/>
          </a:p>
        </p:txBody>
      </p:sp>
    </p:spTree>
    <p:extLst>
      <p:ext uri="{BB962C8B-B14F-4D97-AF65-F5344CB8AC3E}">
        <p14:creationId xmlns:p14="http://schemas.microsoft.com/office/powerpoint/2010/main" val="58241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722C-5313-184D-E968-78183D259554}"/>
              </a:ext>
            </a:extLst>
          </p:cNvPr>
          <p:cNvSpPr>
            <a:spLocks noGrp="1"/>
          </p:cNvSpPr>
          <p:nvPr>
            <p:ph type="title"/>
          </p:nvPr>
        </p:nvSpPr>
        <p:spPr/>
        <p:txBody>
          <a:bodyPr/>
          <a:lstStyle/>
          <a:p>
            <a:r>
              <a:rPr lang="en-US" dirty="0"/>
              <a:t>Contract Highlights</a:t>
            </a:r>
          </a:p>
        </p:txBody>
      </p:sp>
      <p:sp>
        <p:nvSpPr>
          <p:cNvPr id="3" name="Content Placeholder 2">
            <a:extLst>
              <a:ext uri="{FF2B5EF4-FFF2-40B4-BE49-F238E27FC236}">
                <a16:creationId xmlns:a16="http://schemas.microsoft.com/office/drawing/2014/main" id="{8C9238F2-4862-E7A6-8411-2CBD08C88120}"/>
              </a:ext>
            </a:extLst>
          </p:cNvPr>
          <p:cNvSpPr>
            <a:spLocks noGrp="1"/>
          </p:cNvSpPr>
          <p:nvPr>
            <p:ph idx="1"/>
          </p:nvPr>
        </p:nvSpPr>
        <p:spPr/>
        <p:txBody>
          <a:bodyPr/>
          <a:lstStyle/>
          <a:p>
            <a:r>
              <a:rPr lang="en-US" dirty="0"/>
              <a:t>12% increase across the board, effective Fall Semester 2023</a:t>
            </a:r>
          </a:p>
          <a:p>
            <a:r>
              <a:rPr lang="en-US" dirty="0"/>
              <a:t>Office Hour Pay increased to $40 per hour (from $35)  </a:t>
            </a:r>
          </a:p>
          <a:p>
            <a:r>
              <a:rPr lang="en-US" dirty="0"/>
              <a:t>Additional week added to office hours; now 16 weeks rather than 15</a:t>
            </a:r>
          </a:p>
          <a:p>
            <a:r>
              <a:rPr lang="en-US" dirty="0"/>
              <a:t>Labs are now included in office hour eligibility</a:t>
            </a:r>
          </a:p>
          <a:p>
            <a:r>
              <a:rPr lang="en-US" dirty="0"/>
              <a:t>Overall credit load determines eligibility now</a:t>
            </a:r>
          </a:p>
          <a:p>
            <a:r>
              <a:rPr lang="en-US" dirty="0"/>
              <a:t>We can now send our office hour timesheets directly to </a:t>
            </a:r>
            <a:r>
              <a:rPr lang="en-US" dirty="0">
                <a:hlinkClick r:id="rId2"/>
              </a:rPr>
              <a:t>ahchr@hancockcollegecollege.edu</a:t>
            </a:r>
            <a:r>
              <a:rPr lang="en-US" dirty="0"/>
              <a:t>, rather than going through our dean or supervisor; should streamline the process!</a:t>
            </a:r>
          </a:p>
          <a:p>
            <a:endParaRPr lang="en-US" dirty="0"/>
          </a:p>
        </p:txBody>
      </p:sp>
      <p:sp>
        <p:nvSpPr>
          <p:cNvPr id="4" name="Slide Number Placeholder 3">
            <a:extLst>
              <a:ext uri="{FF2B5EF4-FFF2-40B4-BE49-F238E27FC236}">
                <a16:creationId xmlns:a16="http://schemas.microsoft.com/office/drawing/2014/main" id="{60E0A1E7-674B-46BD-4BD1-FFB881464824}"/>
              </a:ext>
            </a:extLst>
          </p:cNvPr>
          <p:cNvSpPr>
            <a:spLocks noGrp="1"/>
          </p:cNvSpPr>
          <p:nvPr>
            <p:ph type="sldNum" sz="quarter" idx="12"/>
          </p:nvPr>
        </p:nvSpPr>
        <p:spPr/>
        <p:txBody>
          <a:bodyPr/>
          <a:lstStyle/>
          <a:p>
            <a:fld id="{D680954E-57FD-4993-B524-A9F791F53A92}" type="slidenum">
              <a:rPr lang="en-US" smtClean="0"/>
              <a:pPr/>
              <a:t>2</a:t>
            </a:fld>
            <a:endParaRPr lang="en-US"/>
          </a:p>
        </p:txBody>
      </p:sp>
    </p:spTree>
    <p:extLst>
      <p:ext uri="{BB962C8B-B14F-4D97-AF65-F5344CB8AC3E}">
        <p14:creationId xmlns:p14="http://schemas.microsoft.com/office/powerpoint/2010/main" val="1945524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44829-5778-4647-AE03-647A5AB168AF}"/>
              </a:ext>
            </a:extLst>
          </p:cNvPr>
          <p:cNvSpPr>
            <a:spLocks noGrp="1"/>
          </p:cNvSpPr>
          <p:nvPr>
            <p:ph type="title"/>
          </p:nvPr>
        </p:nvSpPr>
        <p:spPr/>
        <p:txBody>
          <a:bodyPr/>
          <a:lstStyle/>
          <a:p>
            <a:r>
              <a:rPr lang="en-US" dirty="0"/>
              <a:t>What We Do</a:t>
            </a:r>
          </a:p>
        </p:txBody>
      </p:sp>
      <p:sp>
        <p:nvSpPr>
          <p:cNvPr id="3" name="Content Placeholder 2">
            <a:extLst>
              <a:ext uri="{FF2B5EF4-FFF2-40B4-BE49-F238E27FC236}">
                <a16:creationId xmlns:a16="http://schemas.microsoft.com/office/drawing/2014/main" id="{75AA3255-E471-4C99-5038-0C98F877B972}"/>
              </a:ext>
            </a:extLst>
          </p:cNvPr>
          <p:cNvSpPr>
            <a:spLocks noGrp="1"/>
          </p:cNvSpPr>
          <p:nvPr>
            <p:ph idx="1"/>
          </p:nvPr>
        </p:nvSpPr>
        <p:spPr/>
        <p:txBody>
          <a:bodyPr/>
          <a:lstStyle/>
          <a:p>
            <a:r>
              <a:rPr lang="en-US" dirty="0"/>
              <a:t>Represent members of our bargaining unit in the collective bargaining process</a:t>
            </a:r>
          </a:p>
          <a:p>
            <a:r>
              <a:rPr lang="en-US" dirty="0"/>
              <a:t>If you are in our bargaining unit, you are automatically covered by our collective bargaining agreement</a:t>
            </a:r>
          </a:p>
          <a:p>
            <a:r>
              <a:rPr lang="en-US" dirty="0"/>
              <a:t>Represent our members in the grievance process </a:t>
            </a:r>
          </a:p>
          <a:p>
            <a:r>
              <a:rPr lang="en-US" dirty="0"/>
              <a:t>Represent our members in the employee disciplinary process </a:t>
            </a:r>
          </a:p>
          <a:p>
            <a:r>
              <a:rPr lang="en-US" dirty="0"/>
              <a:t>Strive to improve pay and working conditions for our members</a:t>
            </a:r>
          </a:p>
          <a:p>
            <a:r>
              <a:rPr lang="en-US" dirty="0"/>
              <a:t>Assist our members in other related ways, such as with unemployment insurance during summer and winter break, and interim sessions </a:t>
            </a:r>
          </a:p>
          <a:p>
            <a:endParaRPr lang="en-US" dirty="0"/>
          </a:p>
        </p:txBody>
      </p:sp>
      <p:sp>
        <p:nvSpPr>
          <p:cNvPr id="4" name="Slide Number Placeholder 3">
            <a:extLst>
              <a:ext uri="{FF2B5EF4-FFF2-40B4-BE49-F238E27FC236}">
                <a16:creationId xmlns:a16="http://schemas.microsoft.com/office/drawing/2014/main" id="{B98C8F46-9D45-148A-C728-20596707BA2F}"/>
              </a:ext>
            </a:extLst>
          </p:cNvPr>
          <p:cNvSpPr>
            <a:spLocks noGrp="1"/>
          </p:cNvSpPr>
          <p:nvPr>
            <p:ph type="sldNum" sz="quarter" idx="12"/>
          </p:nvPr>
        </p:nvSpPr>
        <p:spPr/>
        <p:txBody>
          <a:bodyPr/>
          <a:lstStyle/>
          <a:p>
            <a:fld id="{D680954E-57FD-4993-B524-A9F791F53A92}" type="slidenum">
              <a:rPr lang="en-US" smtClean="0"/>
              <a:pPr/>
              <a:t>20</a:t>
            </a:fld>
            <a:endParaRPr lang="en-US"/>
          </a:p>
        </p:txBody>
      </p:sp>
    </p:spTree>
    <p:extLst>
      <p:ext uri="{BB962C8B-B14F-4D97-AF65-F5344CB8AC3E}">
        <p14:creationId xmlns:p14="http://schemas.microsoft.com/office/powerpoint/2010/main" val="2149261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F68DA-2174-35EE-F3C2-E953264E9CCB}"/>
              </a:ext>
            </a:extLst>
          </p:cNvPr>
          <p:cNvSpPr>
            <a:spLocks noGrp="1"/>
          </p:cNvSpPr>
          <p:nvPr>
            <p:ph type="title"/>
          </p:nvPr>
        </p:nvSpPr>
        <p:spPr/>
        <p:txBody>
          <a:bodyPr/>
          <a:lstStyle/>
          <a:p>
            <a:r>
              <a:rPr lang="en-US" dirty="0"/>
              <a:t>Due Process &amp; Seniority Rights</a:t>
            </a:r>
          </a:p>
        </p:txBody>
      </p:sp>
      <p:sp>
        <p:nvSpPr>
          <p:cNvPr id="3" name="Content Placeholder 2">
            <a:extLst>
              <a:ext uri="{FF2B5EF4-FFF2-40B4-BE49-F238E27FC236}">
                <a16:creationId xmlns:a16="http://schemas.microsoft.com/office/drawing/2014/main" id="{6A921B6D-0AC2-7CFD-5322-071C2D26272F}"/>
              </a:ext>
            </a:extLst>
          </p:cNvPr>
          <p:cNvSpPr>
            <a:spLocks noGrp="1"/>
          </p:cNvSpPr>
          <p:nvPr>
            <p:ph idx="1"/>
          </p:nvPr>
        </p:nvSpPr>
        <p:spPr/>
        <p:txBody>
          <a:bodyPr>
            <a:normAutofit/>
          </a:bodyPr>
          <a:lstStyle/>
          <a:p>
            <a:r>
              <a:rPr lang="en-US" dirty="0"/>
              <a:t>“Due process” in employee discipline, and the right to be notified in advance if you are summoned to a meeting with a dean/supervisor if this meeting could result in disciplinary action against you.  You also have the right to union representation</a:t>
            </a:r>
          </a:p>
          <a:p>
            <a:r>
              <a:rPr lang="en-US" dirty="0"/>
              <a:t>Seniority rights for credit instructors after 3 successful evaluations and 8 assignment periods</a:t>
            </a:r>
          </a:p>
          <a:p>
            <a:endParaRPr lang="en-US" dirty="0"/>
          </a:p>
        </p:txBody>
      </p:sp>
      <p:sp>
        <p:nvSpPr>
          <p:cNvPr id="4" name="Slide Number Placeholder 3">
            <a:extLst>
              <a:ext uri="{FF2B5EF4-FFF2-40B4-BE49-F238E27FC236}">
                <a16:creationId xmlns:a16="http://schemas.microsoft.com/office/drawing/2014/main" id="{49CDE44C-4A00-E33A-E5A6-77F6E576D012}"/>
              </a:ext>
            </a:extLst>
          </p:cNvPr>
          <p:cNvSpPr>
            <a:spLocks noGrp="1"/>
          </p:cNvSpPr>
          <p:nvPr>
            <p:ph type="sldNum" sz="quarter" idx="12"/>
          </p:nvPr>
        </p:nvSpPr>
        <p:spPr/>
        <p:txBody>
          <a:bodyPr/>
          <a:lstStyle/>
          <a:p>
            <a:fld id="{D680954E-57FD-4993-B524-A9F791F53A92}" type="slidenum">
              <a:rPr lang="en-US" smtClean="0"/>
              <a:pPr/>
              <a:t>21</a:t>
            </a:fld>
            <a:endParaRPr lang="en-US"/>
          </a:p>
        </p:txBody>
      </p:sp>
    </p:spTree>
    <p:extLst>
      <p:ext uri="{BB962C8B-B14F-4D97-AF65-F5344CB8AC3E}">
        <p14:creationId xmlns:p14="http://schemas.microsoft.com/office/powerpoint/2010/main" val="4216585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039EA-2AF4-BC39-C7D3-715B6BF5710B}"/>
              </a:ext>
            </a:extLst>
          </p:cNvPr>
          <p:cNvSpPr>
            <a:spLocks noGrp="1"/>
          </p:cNvSpPr>
          <p:nvPr>
            <p:ph type="title"/>
          </p:nvPr>
        </p:nvSpPr>
        <p:spPr/>
        <p:txBody>
          <a:bodyPr/>
          <a:lstStyle/>
          <a:p>
            <a:r>
              <a:rPr lang="en-US" dirty="0"/>
              <a:t>Highlights Continued</a:t>
            </a:r>
          </a:p>
        </p:txBody>
      </p:sp>
      <p:sp>
        <p:nvSpPr>
          <p:cNvPr id="3" name="Content Placeholder 2">
            <a:extLst>
              <a:ext uri="{FF2B5EF4-FFF2-40B4-BE49-F238E27FC236}">
                <a16:creationId xmlns:a16="http://schemas.microsoft.com/office/drawing/2014/main" id="{1FE74B22-CF25-65DF-F683-B67E6EE37EDE}"/>
              </a:ext>
            </a:extLst>
          </p:cNvPr>
          <p:cNvSpPr>
            <a:spLocks noGrp="1"/>
          </p:cNvSpPr>
          <p:nvPr>
            <p:ph idx="1"/>
          </p:nvPr>
        </p:nvSpPr>
        <p:spPr/>
        <p:txBody>
          <a:bodyPr>
            <a:normAutofit/>
          </a:bodyPr>
          <a:lstStyle/>
          <a:p>
            <a:r>
              <a:rPr lang="en-US" dirty="0"/>
              <a:t>Parity definition improved from 76% to 81%--a small but significant change—it took years to get this!</a:t>
            </a:r>
          </a:p>
          <a:p>
            <a:r>
              <a:rPr lang="en-US" dirty="0"/>
              <a:t>State parity funds added to our salary schedule in 2013</a:t>
            </a:r>
          </a:p>
          <a:p>
            <a:r>
              <a:rPr lang="en-US" dirty="0"/>
              <a:t>Parity with Full-time in Office Hours</a:t>
            </a:r>
          </a:p>
          <a:p>
            <a:r>
              <a:rPr lang="en-US" dirty="0"/>
              <a:t>Improved evaluation process</a:t>
            </a:r>
          </a:p>
          <a:p>
            <a:r>
              <a:rPr lang="en-US" dirty="0"/>
              <a:t>The right to be notified of any negative material placed in your personnel file, and the right to respond to this material</a:t>
            </a:r>
          </a:p>
          <a:p>
            <a:r>
              <a:rPr lang="en-US" dirty="0"/>
              <a:t>The right to see what is in your file</a:t>
            </a:r>
          </a:p>
          <a:p>
            <a:endParaRPr lang="en-US" dirty="0"/>
          </a:p>
        </p:txBody>
      </p:sp>
      <p:sp>
        <p:nvSpPr>
          <p:cNvPr id="4" name="Slide Number Placeholder 3">
            <a:extLst>
              <a:ext uri="{FF2B5EF4-FFF2-40B4-BE49-F238E27FC236}">
                <a16:creationId xmlns:a16="http://schemas.microsoft.com/office/drawing/2014/main" id="{E50FF741-4F54-9D2B-C605-AC70E004FD45}"/>
              </a:ext>
            </a:extLst>
          </p:cNvPr>
          <p:cNvSpPr>
            <a:spLocks noGrp="1"/>
          </p:cNvSpPr>
          <p:nvPr>
            <p:ph type="sldNum" sz="quarter" idx="12"/>
          </p:nvPr>
        </p:nvSpPr>
        <p:spPr/>
        <p:txBody>
          <a:bodyPr/>
          <a:lstStyle/>
          <a:p>
            <a:fld id="{D680954E-57FD-4993-B524-A9F791F53A92}" type="slidenum">
              <a:rPr lang="en-US" smtClean="0"/>
              <a:pPr/>
              <a:t>22</a:t>
            </a:fld>
            <a:endParaRPr lang="en-US"/>
          </a:p>
        </p:txBody>
      </p:sp>
    </p:spTree>
    <p:extLst>
      <p:ext uri="{BB962C8B-B14F-4D97-AF65-F5344CB8AC3E}">
        <p14:creationId xmlns:p14="http://schemas.microsoft.com/office/powerpoint/2010/main" val="1588107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5456-03FE-87F3-B952-2D503F96635D}"/>
              </a:ext>
            </a:extLst>
          </p:cNvPr>
          <p:cNvSpPr>
            <a:spLocks noGrp="1"/>
          </p:cNvSpPr>
          <p:nvPr>
            <p:ph type="title"/>
          </p:nvPr>
        </p:nvSpPr>
        <p:spPr/>
        <p:txBody>
          <a:bodyPr/>
          <a:lstStyle/>
          <a:p>
            <a:r>
              <a:rPr lang="en-US" dirty="0"/>
              <a:t>Highlights Continued</a:t>
            </a:r>
          </a:p>
        </p:txBody>
      </p:sp>
      <p:sp>
        <p:nvSpPr>
          <p:cNvPr id="3" name="Content Placeholder 2">
            <a:extLst>
              <a:ext uri="{FF2B5EF4-FFF2-40B4-BE49-F238E27FC236}">
                <a16:creationId xmlns:a16="http://schemas.microsoft.com/office/drawing/2014/main" id="{7997CC2E-19E5-2556-8652-6A8A73178BD3}"/>
              </a:ext>
            </a:extLst>
          </p:cNvPr>
          <p:cNvSpPr>
            <a:spLocks noGrp="1"/>
          </p:cNvSpPr>
          <p:nvPr>
            <p:ph idx="1"/>
          </p:nvPr>
        </p:nvSpPr>
        <p:spPr/>
        <p:txBody>
          <a:bodyPr/>
          <a:lstStyle/>
          <a:p>
            <a:r>
              <a:rPr lang="en-US" dirty="0"/>
              <a:t>Article 11.7 provides us with a subsidy of $28,000 per year as “reimbursement for Association Business.”  Covers the rent for our office, office supplies, utilities, etc.</a:t>
            </a:r>
          </a:p>
          <a:p>
            <a:r>
              <a:rPr lang="en-US" dirty="0"/>
              <a:t>Article 11.6.3 provides a fund of $30,000 per year to pay for attending shared governance and committee meetings, department meetings, and professional development activities.</a:t>
            </a:r>
          </a:p>
          <a:p>
            <a:r>
              <a:rPr lang="en-US" dirty="0"/>
              <a:t>Article 11.6.1 stipulates that a bargaining unit member who presents a professional development activity will be paid two hours at their activity rate for every hour of presentation.  </a:t>
            </a:r>
          </a:p>
        </p:txBody>
      </p:sp>
      <p:sp>
        <p:nvSpPr>
          <p:cNvPr id="4" name="Slide Number Placeholder 3">
            <a:extLst>
              <a:ext uri="{FF2B5EF4-FFF2-40B4-BE49-F238E27FC236}">
                <a16:creationId xmlns:a16="http://schemas.microsoft.com/office/drawing/2014/main" id="{A1BA9DC3-311A-A29A-4BE7-C5B05449ADDA}"/>
              </a:ext>
            </a:extLst>
          </p:cNvPr>
          <p:cNvSpPr>
            <a:spLocks noGrp="1"/>
          </p:cNvSpPr>
          <p:nvPr>
            <p:ph type="sldNum" sz="quarter" idx="12"/>
          </p:nvPr>
        </p:nvSpPr>
        <p:spPr/>
        <p:txBody>
          <a:bodyPr/>
          <a:lstStyle/>
          <a:p>
            <a:fld id="{D680954E-57FD-4993-B524-A9F791F53A92}" type="slidenum">
              <a:rPr lang="en-US" smtClean="0"/>
              <a:pPr/>
              <a:t>23</a:t>
            </a:fld>
            <a:endParaRPr lang="en-US"/>
          </a:p>
        </p:txBody>
      </p:sp>
    </p:spTree>
    <p:extLst>
      <p:ext uri="{BB962C8B-B14F-4D97-AF65-F5344CB8AC3E}">
        <p14:creationId xmlns:p14="http://schemas.microsoft.com/office/powerpoint/2010/main" val="4199172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57BCA-BA48-E5A9-6CF4-D41E0462116A}"/>
              </a:ext>
            </a:extLst>
          </p:cNvPr>
          <p:cNvSpPr>
            <a:spLocks noGrp="1"/>
          </p:cNvSpPr>
          <p:nvPr>
            <p:ph type="title"/>
          </p:nvPr>
        </p:nvSpPr>
        <p:spPr/>
        <p:txBody>
          <a:bodyPr/>
          <a:lstStyle/>
          <a:p>
            <a:r>
              <a:rPr lang="en-US" dirty="0"/>
              <a:t>Evaluations</a:t>
            </a:r>
          </a:p>
        </p:txBody>
      </p:sp>
      <p:sp>
        <p:nvSpPr>
          <p:cNvPr id="4" name="Slide Number Placeholder 3">
            <a:extLst>
              <a:ext uri="{FF2B5EF4-FFF2-40B4-BE49-F238E27FC236}">
                <a16:creationId xmlns:a16="http://schemas.microsoft.com/office/drawing/2014/main" id="{CE92A418-1A09-8DD4-C964-8FAF4F3D5D7B}"/>
              </a:ext>
            </a:extLst>
          </p:cNvPr>
          <p:cNvSpPr>
            <a:spLocks noGrp="1"/>
          </p:cNvSpPr>
          <p:nvPr>
            <p:ph type="sldNum" sz="quarter" idx="12"/>
          </p:nvPr>
        </p:nvSpPr>
        <p:spPr/>
        <p:txBody>
          <a:bodyPr/>
          <a:lstStyle/>
          <a:p>
            <a:fld id="{D680954E-57FD-4993-B524-A9F791F53A92}" type="slidenum">
              <a:rPr lang="en-US" smtClean="0"/>
              <a:pPr/>
              <a:t>24</a:t>
            </a:fld>
            <a:endParaRPr lang="en-US"/>
          </a:p>
        </p:txBody>
      </p:sp>
      <p:pic>
        <p:nvPicPr>
          <p:cNvPr id="3074" name="Picture 2" descr="An employee being evaluated by his boss. Image 1 of 4">
            <a:extLst>
              <a:ext uri="{FF2B5EF4-FFF2-40B4-BE49-F238E27FC236}">
                <a16:creationId xmlns:a16="http://schemas.microsoft.com/office/drawing/2014/main" id="{3519F683-0567-B534-4949-EFD76B9BADB4}"/>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4341" y="1846263"/>
            <a:ext cx="7039768"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434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1E792-9BC8-E53B-161C-3A7B7FBA0F59}"/>
              </a:ext>
            </a:extLst>
          </p:cNvPr>
          <p:cNvSpPr>
            <a:spLocks noGrp="1"/>
          </p:cNvSpPr>
          <p:nvPr>
            <p:ph type="title"/>
          </p:nvPr>
        </p:nvSpPr>
        <p:spPr/>
        <p:txBody>
          <a:bodyPr/>
          <a:lstStyle/>
          <a:p>
            <a:r>
              <a:rPr lang="en-US" dirty="0"/>
              <a:t>Evaluations</a:t>
            </a:r>
          </a:p>
        </p:txBody>
      </p:sp>
      <p:sp>
        <p:nvSpPr>
          <p:cNvPr id="3" name="Content Placeholder 2">
            <a:extLst>
              <a:ext uri="{FF2B5EF4-FFF2-40B4-BE49-F238E27FC236}">
                <a16:creationId xmlns:a16="http://schemas.microsoft.com/office/drawing/2014/main" id="{EFC5A093-76A7-9B2D-CE6C-D1D11D773C48}"/>
              </a:ext>
            </a:extLst>
          </p:cNvPr>
          <p:cNvSpPr>
            <a:spLocks noGrp="1"/>
          </p:cNvSpPr>
          <p:nvPr>
            <p:ph idx="1"/>
          </p:nvPr>
        </p:nvSpPr>
        <p:spPr/>
        <p:txBody>
          <a:bodyPr/>
          <a:lstStyle/>
          <a:p>
            <a:r>
              <a:rPr lang="en-US" dirty="0"/>
              <a:t>Covered in Article 13 of our Collective Bargaining Agreement</a:t>
            </a:r>
          </a:p>
          <a:p>
            <a:r>
              <a:rPr lang="en-US" dirty="0"/>
              <a:t>If a new hire, you should be evaluated during your first and second semester</a:t>
            </a:r>
          </a:p>
          <a:p>
            <a:r>
              <a:rPr lang="en-US" dirty="0"/>
              <a:t>If successful, you will be evaluated again before your 6</a:t>
            </a:r>
            <a:r>
              <a:rPr lang="en-US" baseline="30000" dirty="0"/>
              <a:t>th</a:t>
            </a:r>
            <a:r>
              <a:rPr lang="en-US" dirty="0"/>
              <a:t> semester, for your “Gateway” evaluation</a:t>
            </a:r>
          </a:p>
          <a:p>
            <a:r>
              <a:rPr lang="en-US" dirty="0"/>
              <a:t>If satisfactory, then you move into “Pool 2” and have seniority rights, modeled after the full-time contract</a:t>
            </a:r>
          </a:p>
          <a:p>
            <a:endParaRPr lang="en-US" dirty="0"/>
          </a:p>
        </p:txBody>
      </p:sp>
      <p:sp>
        <p:nvSpPr>
          <p:cNvPr id="4" name="Slide Number Placeholder 3">
            <a:extLst>
              <a:ext uri="{FF2B5EF4-FFF2-40B4-BE49-F238E27FC236}">
                <a16:creationId xmlns:a16="http://schemas.microsoft.com/office/drawing/2014/main" id="{929E7E2B-DD4D-7FBA-AE3A-4225093E43D4}"/>
              </a:ext>
            </a:extLst>
          </p:cNvPr>
          <p:cNvSpPr>
            <a:spLocks noGrp="1"/>
          </p:cNvSpPr>
          <p:nvPr>
            <p:ph type="sldNum" sz="quarter" idx="12"/>
          </p:nvPr>
        </p:nvSpPr>
        <p:spPr/>
        <p:txBody>
          <a:bodyPr/>
          <a:lstStyle/>
          <a:p>
            <a:fld id="{D680954E-57FD-4993-B524-A9F791F53A92}" type="slidenum">
              <a:rPr lang="en-US" smtClean="0"/>
              <a:pPr/>
              <a:t>25</a:t>
            </a:fld>
            <a:endParaRPr lang="en-US"/>
          </a:p>
        </p:txBody>
      </p:sp>
    </p:spTree>
    <p:extLst>
      <p:ext uri="{BB962C8B-B14F-4D97-AF65-F5344CB8AC3E}">
        <p14:creationId xmlns:p14="http://schemas.microsoft.com/office/powerpoint/2010/main" val="2959960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87C9-4F33-A659-9614-62A7A83B8788}"/>
              </a:ext>
            </a:extLst>
          </p:cNvPr>
          <p:cNvSpPr>
            <a:spLocks noGrp="1"/>
          </p:cNvSpPr>
          <p:nvPr>
            <p:ph type="title"/>
          </p:nvPr>
        </p:nvSpPr>
        <p:spPr/>
        <p:txBody>
          <a:bodyPr/>
          <a:lstStyle/>
          <a:p>
            <a:r>
              <a:rPr lang="en-US" dirty="0"/>
              <a:t>Evaluations</a:t>
            </a:r>
          </a:p>
        </p:txBody>
      </p:sp>
      <p:sp>
        <p:nvSpPr>
          <p:cNvPr id="3" name="Content Placeholder 2">
            <a:extLst>
              <a:ext uri="{FF2B5EF4-FFF2-40B4-BE49-F238E27FC236}">
                <a16:creationId xmlns:a16="http://schemas.microsoft.com/office/drawing/2014/main" id="{8B33C1CC-5B31-0B7C-67E4-6B23B7C9F30B}"/>
              </a:ext>
            </a:extLst>
          </p:cNvPr>
          <p:cNvSpPr>
            <a:spLocks noGrp="1"/>
          </p:cNvSpPr>
          <p:nvPr>
            <p:ph idx="1"/>
          </p:nvPr>
        </p:nvSpPr>
        <p:spPr/>
        <p:txBody>
          <a:bodyPr/>
          <a:lstStyle/>
          <a:p>
            <a:r>
              <a:rPr lang="en-US" dirty="0"/>
              <a:t>You can request a different evaluator if the one assigned to you doesn’t work out</a:t>
            </a:r>
          </a:p>
          <a:p>
            <a:r>
              <a:rPr lang="en-US" dirty="0"/>
              <a:t>This can even be a part-timer in your department who is in Pool 2; for non-credit, 1 year experience in that field</a:t>
            </a:r>
          </a:p>
          <a:p>
            <a:r>
              <a:rPr lang="en-US" dirty="0"/>
              <a:t>You and your evaluator can work out a day/time mutually agreeable for your classroom visit</a:t>
            </a:r>
          </a:p>
          <a:p>
            <a:r>
              <a:rPr lang="en-US" dirty="0"/>
              <a:t>You can put together a “professional portfolio” to highlight your strengths and accomplishments</a:t>
            </a:r>
          </a:p>
          <a:p>
            <a:r>
              <a:rPr lang="en-US" dirty="0"/>
              <a:t>You have the right to challenge in writing anything negative said about you on your evaluation</a:t>
            </a:r>
          </a:p>
        </p:txBody>
      </p:sp>
      <p:sp>
        <p:nvSpPr>
          <p:cNvPr id="4" name="Slide Number Placeholder 3">
            <a:extLst>
              <a:ext uri="{FF2B5EF4-FFF2-40B4-BE49-F238E27FC236}">
                <a16:creationId xmlns:a16="http://schemas.microsoft.com/office/drawing/2014/main" id="{715076E7-6AC4-B742-28B7-6906FB290645}"/>
              </a:ext>
            </a:extLst>
          </p:cNvPr>
          <p:cNvSpPr>
            <a:spLocks noGrp="1"/>
          </p:cNvSpPr>
          <p:nvPr>
            <p:ph type="sldNum" sz="quarter" idx="12"/>
          </p:nvPr>
        </p:nvSpPr>
        <p:spPr/>
        <p:txBody>
          <a:bodyPr/>
          <a:lstStyle/>
          <a:p>
            <a:fld id="{D680954E-57FD-4993-B524-A9F791F53A92}" type="slidenum">
              <a:rPr lang="en-US" smtClean="0"/>
              <a:pPr/>
              <a:t>26</a:t>
            </a:fld>
            <a:endParaRPr lang="en-US"/>
          </a:p>
        </p:txBody>
      </p:sp>
    </p:spTree>
    <p:extLst>
      <p:ext uri="{BB962C8B-B14F-4D97-AF65-F5344CB8AC3E}">
        <p14:creationId xmlns:p14="http://schemas.microsoft.com/office/powerpoint/2010/main" val="2384720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E75B-102F-FB90-30BB-C3D807831A7C}"/>
              </a:ext>
            </a:extLst>
          </p:cNvPr>
          <p:cNvSpPr>
            <a:spLocks noGrp="1"/>
          </p:cNvSpPr>
          <p:nvPr>
            <p:ph type="title"/>
          </p:nvPr>
        </p:nvSpPr>
        <p:spPr/>
        <p:txBody>
          <a:bodyPr/>
          <a:lstStyle/>
          <a:p>
            <a:r>
              <a:rPr lang="en-US" dirty="0"/>
              <a:t>Disciplinary Issues</a:t>
            </a:r>
          </a:p>
        </p:txBody>
      </p:sp>
      <p:sp>
        <p:nvSpPr>
          <p:cNvPr id="4" name="Slide Number Placeholder 3">
            <a:extLst>
              <a:ext uri="{FF2B5EF4-FFF2-40B4-BE49-F238E27FC236}">
                <a16:creationId xmlns:a16="http://schemas.microsoft.com/office/drawing/2014/main" id="{463DE266-F6E5-8887-BC39-39E06E0805E2}"/>
              </a:ext>
            </a:extLst>
          </p:cNvPr>
          <p:cNvSpPr>
            <a:spLocks noGrp="1"/>
          </p:cNvSpPr>
          <p:nvPr>
            <p:ph type="sldNum" sz="quarter" idx="12"/>
          </p:nvPr>
        </p:nvSpPr>
        <p:spPr/>
        <p:txBody>
          <a:bodyPr/>
          <a:lstStyle/>
          <a:p>
            <a:fld id="{D680954E-57FD-4993-B524-A9F791F53A92}" type="slidenum">
              <a:rPr lang="en-US" smtClean="0"/>
              <a:pPr/>
              <a:t>27</a:t>
            </a:fld>
            <a:endParaRPr lang="en-US"/>
          </a:p>
        </p:txBody>
      </p:sp>
      <p:pic>
        <p:nvPicPr>
          <p:cNvPr id="4098" name="Picture 2" descr="An employee in trouble with his boss. Image 2 of 4">
            <a:extLst>
              <a:ext uri="{FF2B5EF4-FFF2-40B4-BE49-F238E27FC236}">
                <a16:creationId xmlns:a16="http://schemas.microsoft.com/office/drawing/2014/main" id="{65EFE1D1-AC38-96B4-2360-A8E60A246AAB}"/>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4341" y="1846263"/>
            <a:ext cx="7039768"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703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A57FD-734E-596D-1A88-3C1355A08ED3}"/>
              </a:ext>
            </a:extLst>
          </p:cNvPr>
          <p:cNvSpPr>
            <a:spLocks noGrp="1"/>
          </p:cNvSpPr>
          <p:nvPr>
            <p:ph type="title"/>
          </p:nvPr>
        </p:nvSpPr>
        <p:spPr/>
        <p:txBody>
          <a:bodyPr/>
          <a:lstStyle/>
          <a:p>
            <a:r>
              <a:rPr lang="en-US" dirty="0"/>
              <a:t>Disciplinary Issues</a:t>
            </a:r>
          </a:p>
        </p:txBody>
      </p:sp>
      <p:sp>
        <p:nvSpPr>
          <p:cNvPr id="3" name="Content Placeholder 2">
            <a:extLst>
              <a:ext uri="{FF2B5EF4-FFF2-40B4-BE49-F238E27FC236}">
                <a16:creationId xmlns:a16="http://schemas.microsoft.com/office/drawing/2014/main" id="{0AA7E250-749F-327B-B250-8AA4D527FFD5}"/>
              </a:ext>
            </a:extLst>
          </p:cNvPr>
          <p:cNvSpPr>
            <a:spLocks noGrp="1"/>
          </p:cNvSpPr>
          <p:nvPr>
            <p:ph idx="1"/>
          </p:nvPr>
        </p:nvSpPr>
        <p:spPr/>
        <p:txBody>
          <a:bodyPr/>
          <a:lstStyle/>
          <a:p>
            <a:r>
              <a:rPr lang="en-US" dirty="0"/>
              <a:t>Covered in Article 17 of the CBA</a:t>
            </a:r>
          </a:p>
          <a:p>
            <a:r>
              <a:rPr lang="en-US" dirty="0"/>
              <a:t>If summoned to a meeting with your dean/supervisor, you must be told in advance if this meeting could result in disciplinary action against you</a:t>
            </a:r>
          </a:p>
          <a:p>
            <a:r>
              <a:rPr lang="en-US" dirty="0"/>
              <a:t>You have the right to “due process” and to have a union representative present</a:t>
            </a:r>
          </a:p>
        </p:txBody>
      </p:sp>
      <p:sp>
        <p:nvSpPr>
          <p:cNvPr id="4" name="Slide Number Placeholder 3">
            <a:extLst>
              <a:ext uri="{FF2B5EF4-FFF2-40B4-BE49-F238E27FC236}">
                <a16:creationId xmlns:a16="http://schemas.microsoft.com/office/drawing/2014/main" id="{B77D5BCB-262A-37AA-19A6-CBE2D123CBE6}"/>
              </a:ext>
            </a:extLst>
          </p:cNvPr>
          <p:cNvSpPr>
            <a:spLocks noGrp="1"/>
          </p:cNvSpPr>
          <p:nvPr>
            <p:ph type="sldNum" sz="quarter" idx="12"/>
          </p:nvPr>
        </p:nvSpPr>
        <p:spPr/>
        <p:txBody>
          <a:bodyPr/>
          <a:lstStyle/>
          <a:p>
            <a:fld id="{D680954E-57FD-4993-B524-A9F791F53A92}" type="slidenum">
              <a:rPr lang="en-US" smtClean="0"/>
              <a:pPr/>
              <a:t>28</a:t>
            </a:fld>
            <a:endParaRPr lang="en-US"/>
          </a:p>
        </p:txBody>
      </p:sp>
    </p:spTree>
    <p:extLst>
      <p:ext uri="{BB962C8B-B14F-4D97-AF65-F5344CB8AC3E}">
        <p14:creationId xmlns:p14="http://schemas.microsoft.com/office/powerpoint/2010/main" val="3429595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BEA8-6BBB-74D7-BF11-E10FFCCD583D}"/>
              </a:ext>
            </a:extLst>
          </p:cNvPr>
          <p:cNvSpPr>
            <a:spLocks noGrp="1"/>
          </p:cNvSpPr>
          <p:nvPr>
            <p:ph type="title"/>
          </p:nvPr>
        </p:nvSpPr>
        <p:spPr/>
        <p:txBody>
          <a:bodyPr/>
          <a:lstStyle/>
          <a:p>
            <a:r>
              <a:rPr lang="en-US" dirty="0"/>
              <a:t>Student Discipline</a:t>
            </a:r>
          </a:p>
        </p:txBody>
      </p:sp>
      <p:sp>
        <p:nvSpPr>
          <p:cNvPr id="4" name="Slide Number Placeholder 3">
            <a:extLst>
              <a:ext uri="{FF2B5EF4-FFF2-40B4-BE49-F238E27FC236}">
                <a16:creationId xmlns:a16="http://schemas.microsoft.com/office/drawing/2014/main" id="{247238EA-FEC8-7457-EEBD-C4FE8FB65C02}"/>
              </a:ext>
            </a:extLst>
          </p:cNvPr>
          <p:cNvSpPr>
            <a:spLocks noGrp="1"/>
          </p:cNvSpPr>
          <p:nvPr>
            <p:ph type="sldNum" sz="quarter" idx="12"/>
          </p:nvPr>
        </p:nvSpPr>
        <p:spPr/>
        <p:txBody>
          <a:bodyPr/>
          <a:lstStyle/>
          <a:p>
            <a:fld id="{D680954E-57FD-4993-B524-A9F791F53A92}" type="slidenum">
              <a:rPr lang="en-US" smtClean="0"/>
              <a:pPr/>
              <a:t>29</a:t>
            </a:fld>
            <a:endParaRPr lang="en-US"/>
          </a:p>
        </p:txBody>
      </p:sp>
      <p:pic>
        <p:nvPicPr>
          <p:cNvPr id="5122" name="Picture 2" descr="A student in trouble with her teacher. Image 2 of 4">
            <a:extLst>
              <a:ext uri="{FF2B5EF4-FFF2-40B4-BE49-F238E27FC236}">
                <a16:creationId xmlns:a16="http://schemas.microsoft.com/office/drawing/2014/main" id="{4D5D2969-5580-64FC-BB79-14C126643250}"/>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4341" y="1846263"/>
            <a:ext cx="7039768"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78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597E-B96D-8DE8-C68B-D3B72C760F15}"/>
              </a:ext>
            </a:extLst>
          </p:cNvPr>
          <p:cNvSpPr>
            <a:spLocks noGrp="1"/>
          </p:cNvSpPr>
          <p:nvPr>
            <p:ph type="title"/>
          </p:nvPr>
        </p:nvSpPr>
        <p:spPr/>
        <p:txBody>
          <a:bodyPr/>
          <a:lstStyle/>
          <a:p>
            <a:r>
              <a:rPr lang="en-US" dirty="0"/>
              <a:t>Professional Development </a:t>
            </a:r>
          </a:p>
        </p:txBody>
      </p:sp>
      <p:sp>
        <p:nvSpPr>
          <p:cNvPr id="3" name="Content Placeholder 2">
            <a:extLst>
              <a:ext uri="{FF2B5EF4-FFF2-40B4-BE49-F238E27FC236}">
                <a16:creationId xmlns:a16="http://schemas.microsoft.com/office/drawing/2014/main" id="{DAB4912A-209C-FF73-D5A7-A566C5041A3E}"/>
              </a:ext>
            </a:extLst>
          </p:cNvPr>
          <p:cNvSpPr>
            <a:spLocks noGrp="1"/>
          </p:cNvSpPr>
          <p:nvPr>
            <p:ph idx="1"/>
          </p:nvPr>
        </p:nvSpPr>
        <p:spPr/>
        <p:txBody>
          <a:bodyPr/>
          <a:lstStyle/>
          <a:p>
            <a:r>
              <a:rPr lang="en-US" dirty="0"/>
              <a:t>Increased from a max of 4 hours to a max of 6 hours per semester</a:t>
            </a:r>
          </a:p>
          <a:p>
            <a:r>
              <a:rPr lang="en-US" dirty="0"/>
              <a:t>2 hours per semester length class or equivalent to a maximum of 6 hours per semester, paid at activity rate</a:t>
            </a:r>
          </a:p>
          <a:p>
            <a:r>
              <a:rPr lang="en-US" dirty="0"/>
              <a:t>And an additional 4 hours supplemental once </a:t>
            </a:r>
            <a:r>
              <a:rPr lang="en-US"/>
              <a:t>your contract PD has been used up!</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A1A260D-CC44-6FF5-1116-4B032FF53B8C}"/>
              </a:ext>
            </a:extLst>
          </p:cNvPr>
          <p:cNvSpPr>
            <a:spLocks noGrp="1"/>
          </p:cNvSpPr>
          <p:nvPr>
            <p:ph type="sldNum" sz="quarter" idx="12"/>
          </p:nvPr>
        </p:nvSpPr>
        <p:spPr/>
        <p:txBody>
          <a:bodyPr/>
          <a:lstStyle/>
          <a:p>
            <a:fld id="{D680954E-57FD-4993-B524-A9F791F53A92}" type="slidenum">
              <a:rPr lang="en-US" smtClean="0"/>
              <a:pPr/>
              <a:t>3</a:t>
            </a:fld>
            <a:endParaRPr lang="en-US"/>
          </a:p>
        </p:txBody>
      </p:sp>
    </p:spTree>
    <p:extLst>
      <p:ext uri="{BB962C8B-B14F-4D97-AF65-F5344CB8AC3E}">
        <p14:creationId xmlns:p14="http://schemas.microsoft.com/office/powerpoint/2010/main" val="2959992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8AB-8F10-FEA9-89C3-59D23E589566}"/>
              </a:ext>
            </a:extLst>
          </p:cNvPr>
          <p:cNvSpPr>
            <a:spLocks noGrp="1"/>
          </p:cNvSpPr>
          <p:nvPr>
            <p:ph type="title"/>
          </p:nvPr>
        </p:nvSpPr>
        <p:spPr/>
        <p:txBody>
          <a:bodyPr/>
          <a:lstStyle/>
          <a:p>
            <a:r>
              <a:rPr lang="en-US" dirty="0"/>
              <a:t>Student Discipline</a:t>
            </a:r>
          </a:p>
        </p:txBody>
      </p:sp>
      <p:sp>
        <p:nvSpPr>
          <p:cNvPr id="3" name="Content Placeholder 2">
            <a:extLst>
              <a:ext uri="{FF2B5EF4-FFF2-40B4-BE49-F238E27FC236}">
                <a16:creationId xmlns:a16="http://schemas.microsoft.com/office/drawing/2014/main" id="{857B4DDF-1883-B1F0-B495-27B4812EFE4F}"/>
              </a:ext>
            </a:extLst>
          </p:cNvPr>
          <p:cNvSpPr>
            <a:spLocks noGrp="1"/>
          </p:cNvSpPr>
          <p:nvPr>
            <p:ph idx="1"/>
          </p:nvPr>
        </p:nvSpPr>
        <p:spPr/>
        <p:txBody>
          <a:bodyPr/>
          <a:lstStyle/>
          <a:p>
            <a:r>
              <a:rPr lang="en-US" dirty="0"/>
              <a:t>Go to: </a:t>
            </a:r>
            <a:r>
              <a:rPr lang="en-US" sz="1800" dirty="0">
                <a:effectLst/>
                <a:latin typeface="Georgia" panose="02040502050405020303" pitchFamily="18" charset="0"/>
                <a:ea typeface="Calibri" panose="020F0502020204030204" pitchFamily="34" charset="0"/>
                <a:cs typeface="Times New Roman" panose="02020603050405020304" pitchFamily="18" charset="0"/>
              </a:rPr>
              <a:t>:  </a:t>
            </a:r>
            <a:r>
              <a:rPr lang="en-US" sz="1800" u="sng" dirty="0">
                <a:solidFill>
                  <a:srgbClr val="0000FF"/>
                </a:solidFill>
                <a:effectLst/>
                <a:latin typeface="Georgia" panose="02040502050405020303" pitchFamily="18" charset="0"/>
                <a:ea typeface="Calibri" panose="020F0502020204030204" pitchFamily="34" charset="0"/>
                <a:cs typeface="Times New Roman" panose="02020603050405020304" pitchFamily="18" charset="0"/>
                <a:hlinkClick r:id="rId2"/>
              </a:rPr>
              <a:t>https://www.hancockcollege.edu/complaints/conduct.php</a:t>
            </a:r>
            <a:endParaRPr lang="en-US" dirty="0"/>
          </a:p>
          <a:p>
            <a:r>
              <a:rPr lang="en-US" sz="2000" dirty="0"/>
              <a:t>Don’t be afraid to use the Notice of Instructor’s Discipline</a:t>
            </a:r>
          </a:p>
          <a:p>
            <a:r>
              <a:rPr lang="en-US" sz="2000" dirty="0"/>
              <a:t>Create a paper trail</a:t>
            </a:r>
          </a:p>
          <a:p>
            <a:r>
              <a:rPr lang="en-US" sz="2000" dirty="0"/>
              <a:t>Document times and dates of incidents</a:t>
            </a:r>
          </a:p>
          <a:p>
            <a:r>
              <a:rPr lang="en-US" sz="2000" dirty="0"/>
              <a:t>Call campus police when confronting a student</a:t>
            </a:r>
          </a:p>
          <a:p>
            <a:r>
              <a:rPr lang="en-US" dirty="0"/>
              <a:t>Important because if a student is acting up in your class they are probably acting up in another</a:t>
            </a:r>
          </a:p>
        </p:txBody>
      </p:sp>
      <p:sp>
        <p:nvSpPr>
          <p:cNvPr id="4" name="Slide Number Placeholder 3">
            <a:extLst>
              <a:ext uri="{FF2B5EF4-FFF2-40B4-BE49-F238E27FC236}">
                <a16:creationId xmlns:a16="http://schemas.microsoft.com/office/drawing/2014/main" id="{D67BEFBF-DE6B-FECB-B2B5-EF2D66308A3C}"/>
              </a:ext>
            </a:extLst>
          </p:cNvPr>
          <p:cNvSpPr>
            <a:spLocks noGrp="1"/>
          </p:cNvSpPr>
          <p:nvPr>
            <p:ph type="sldNum" sz="quarter" idx="12"/>
          </p:nvPr>
        </p:nvSpPr>
        <p:spPr/>
        <p:txBody>
          <a:bodyPr/>
          <a:lstStyle/>
          <a:p>
            <a:fld id="{D680954E-57FD-4993-B524-A9F791F53A92}" type="slidenum">
              <a:rPr lang="en-US" smtClean="0"/>
              <a:pPr/>
              <a:t>30</a:t>
            </a:fld>
            <a:endParaRPr lang="en-US"/>
          </a:p>
        </p:txBody>
      </p:sp>
    </p:spTree>
    <p:extLst>
      <p:ext uri="{BB962C8B-B14F-4D97-AF65-F5344CB8AC3E}">
        <p14:creationId xmlns:p14="http://schemas.microsoft.com/office/powerpoint/2010/main" val="669280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B8CF4-4AB1-9F62-95F9-6A8DFE00D777}"/>
              </a:ext>
            </a:extLst>
          </p:cNvPr>
          <p:cNvSpPr>
            <a:spLocks noGrp="1"/>
          </p:cNvSpPr>
          <p:nvPr>
            <p:ph type="title"/>
          </p:nvPr>
        </p:nvSpPr>
        <p:spPr/>
        <p:txBody>
          <a:bodyPr/>
          <a:lstStyle/>
          <a:p>
            <a:r>
              <a:rPr lang="en-US" dirty="0"/>
              <a:t>Seniority</a:t>
            </a:r>
          </a:p>
        </p:txBody>
      </p:sp>
      <p:sp>
        <p:nvSpPr>
          <p:cNvPr id="3" name="Content Placeholder 2">
            <a:extLst>
              <a:ext uri="{FF2B5EF4-FFF2-40B4-BE49-F238E27FC236}">
                <a16:creationId xmlns:a16="http://schemas.microsoft.com/office/drawing/2014/main" id="{561049F1-D502-B7FD-166B-F02ACC86F358}"/>
              </a:ext>
            </a:extLst>
          </p:cNvPr>
          <p:cNvSpPr>
            <a:spLocks noGrp="1"/>
          </p:cNvSpPr>
          <p:nvPr>
            <p:ph idx="1"/>
          </p:nvPr>
        </p:nvSpPr>
        <p:spPr/>
        <p:txBody>
          <a:bodyPr/>
          <a:lstStyle/>
          <a:p>
            <a:r>
              <a:rPr lang="en-US" dirty="0"/>
              <a:t>Covered in Article 12 of the CBA</a:t>
            </a:r>
          </a:p>
          <a:p>
            <a:r>
              <a:rPr lang="en-US" dirty="0"/>
              <a:t>Pool 1:  New hires</a:t>
            </a:r>
          </a:p>
          <a:p>
            <a:r>
              <a:rPr lang="en-US" dirty="0"/>
              <a:t>Pool 2:  Two satisfactory evaluations, followed by a successful “Gateway” evaluation, and completion of 8 assignment periods.  You now have seniority rights, modeled on the Full-time seniority system</a:t>
            </a:r>
          </a:p>
          <a:p>
            <a:endParaRPr lang="en-US" dirty="0"/>
          </a:p>
        </p:txBody>
      </p:sp>
      <p:sp>
        <p:nvSpPr>
          <p:cNvPr id="4" name="Slide Number Placeholder 3">
            <a:extLst>
              <a:ext uri="{FF2B5EF4-FFF2-40B4-BE49-F238E27FC236}">
                <a16:creationId xmlns:a16="http://schemas.microsoft.com/office/drawing/2014/main" id="{AAEE71AD-4156-8E48-643D-430B15A15EE1}"/>
              </a:ext>
            </a:extLst>
          </p:cNvPr>
          <p:cNvSpPr>
            <a:spLocks noGrp="1"/>
          </p:cNvSpPr>
          <p:nvPr>
            <p:ph type="sldNum" sz="quarter" idx="12"/>
          </p:nvPr>
        </p:nvSpPr>
        <p:spPr/>
        <p:txBody>
          <a:bodyPr/>
          <a:lstStyle/>
          <a:p>
            <a:fld id="{D680954E-57FD-4993-B524-A9F791F53A92}" type="slidenum">
              <a:rPr lang="en-US" smtClean="0"/>
              <a:pPr/>
              <a:t>31</a:t>
            </a:fld>
            <a:endParaRPr lang="en-US"/>
          </a:p>
        </p:txBody>
      </p:sp>
    </p:spTree>
    <p:extLst>
      <p:ext uri="{BB962C8B-B14F-4D97-AF65-F5344CB8AC3E}">
        <p14:creationId xmlns:p14="http://schemas.microsoft.com/office/powerpoint/2010/main" val="3303909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C7E75-A297-BB32-F158-4DD0B56ACEB9}"/>
              </a:ext>
            </a:extLst>
          </p:cNvPr>
          <p:cNvSpPr>
            <a:spLocks noGrp="1"/>
          </p:cNvSpPr>
          <p:nvPr>
            <p:ph type="title"/>
          </p:nvPr>
        </p:nvSpPr>
        <p:spPr/>
        <p:txBody>
          <a:bodyPr/>
          <a:lstStyle/>
          <a:p>
            <a:r>
              <a:rPr lang="en-US" dirty="0"/>
              <a:t>Office Hours</a:t>
            </a:r>
          </a:p>
        </p:txBody>
      </p:sp>
      <p:sp>
        <p:nvSpPr>
          <p:cNvPr id="3" name="Content Placeholder 2">
            <a:extLst>
              <a:ext uri="{FF2B5EF4-FFF2-40B4-BE49-F238E27FC236}">
                <a16:creationId xmlns:a16="http://schemas.microsoft.com/office/drawing/2014/main" id="{DB1F9180-B16D-D731-EEA8-4DB148C8F107}"/>
              </a:ext>
            </a:extLst>
          </p:cNvPr>
          <p:cNvSpPr>
            <a:spLocks noGrp="1"/>
          </p:cNvSpPr>
          <p:nvPr>
            <p:ph idx="1"/>
          </p:nvPr>
        </p:nvSpPr>
        <p:spPr/>
        <p:txBody>
          <a:bodyPr>
            <a:normAutofit lnSpcReduction="10000"/>
          </a:bodyPr>
          <a:lstStyle/>
          <a:p>
            <a:r>
              <a:rPr lang="en-US" dirty="0"/>
              <a:t>Covered in Article 14 of the CBA</a:t>
            </a:r>
          </a:p>
          <a:p>
            <a:r>
              <a:rPr lang="en-US" dirty="0"/>
              <a:t>In 2020 we finally achieved parity with full-time for office hours; improve on that in 2023:</a:t>
            </a:r>
          </a:p>
          <a:p>
            <a:r>
              <a:rPr lang="en-US" dirty="0"/>
              <a:t>A 20% credit load= 1 hour per week</a:t>
            </a:r>
          </a:p>
          <a:p>
            <a:r>
              <a:rPr lang="en-US" dirty="0"/>
              <a:t>A 40% credit load= 2 hours per week</a:t>
            </a:r>
          </a:p>
          <a:p>
            <a:r>
              <a:rPr lang="en-US" dirty="0"/>
              <a:t>A 60% credit load= 3 hours per week</a:t>
            </a:r>
          </a:p>
          <a:p>
            <a:r>
              <a:rPr lang="en-US" dirty="0"/>
              <a:t>An office hour is 60 minutes long! (Used to be 45!)</a:t>
            </a:r>
          </a:p>
          <a:p>
            <a:r>
              <a:rPr lang="en-US" dirty="0"/>
              <a:t>Pay is $40 per hour, paid at the end of the semester/term</a:t>
            </a:r>
          </a:p>
          <a:p>
            <a:r>
              <a:rPr lang="en-US" dirty="0"/>
              <a:t>You must turn in your timesheet to HR by the end of finals week</a:t>
            </a:r>
          </a:p>
          <a:p>
            <a:r>
              <a:rPr lang="en-US" dirty="0"/>
              <a:t>Remember to post your office hours in your syllabus</a:t>
            </a:r>
          </a:p>
        </p:txBody>
      </p:sp>
      <p:sp>
        <p:nvSpPr>
          <p:cNvPr id="4" name="Slide Number Placeholder 3">
            <a:extLst>
              <a:ext uri="{FF2B5EF4-FFF2-40B4-BE49-F238E27FC236}">
                <a16:creationId xmlns:a16="http://schemas.microsoft.com/office/drawing/2014/main" id="{29C37BEB-35B4-BBF6-2A50-C1DE14D690B2}"/>
              </a:ext>
            </a:extLst>
          </p:cNvPr>
          <p:cNvSpPr>
            <a:spLocks noGrp="1"/>
          </p:cNvSpPr>
          <p:nvPr>
            <p:ph type="sldNum" sz="quarter" idx="12"/>
          </p:nvPr>
        </p:nvSpPr>
        <p:spPr/>
        <p:txBody>
          <a:bodyPr/>
          <a:lstStyle/>
          <a:p>
            <a:fld id="{D680954E-57FD-4993-B524-A9F791F53A92}" type="slidenum">
              <a:rPr lang="en-US" smtClean="0"/>
              <a:pPr/>
              <a:t>32</a:t>
            </a:fld>
            <a:endParaRPr lang="en-US"/>
          </a:p>
        </p:txBody>
      </p:sp>
    </p:spTree>
    <p:extLst>
      <p:ext uri="{BB962C8B-B14F-4D97-AF65-F5344CB8AC3E}">
        <p14:creationId xmlns:p14="http://schemas.microsoft.com/office/powerpoint/2010/main" val="3543593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03F8-9E96-C757-1BD4-C45C99599CDD}"/>
              </a:ext>
            </a:extLst>
          </p:cNvPr>
          <p:cNvSpPr>
            <a:spLocks noGrp="1"/>
          </p:cNvSpPr>
          <p:nvPr>
            <p:ph type="title"/>
          </p:nvPr>
        </p:nvSpPr>
        <p:spPr/>
        <p:txBody>
          <a:bodyPr/>
          <a:lstStyle/>
          <a:p>
            <a:r>
              <a:rPr lang="en-US" dirty="0"/>
              <a:t>Sick Leave </a:t>
            </a:r>
          </a:p>
        </p:txBody>
      </p:sp>
      <p:sp>
        <p:nvSpPr>
          <p:cNvPr id="3" name="Content Placeholder 2">
            <a:extLst>
              <a:ext uri="{FF2B5EF4-FFF2-40B4-BE49-F238E27FC236}">
                <a16:creationId xmlns:a16="http://schemas.microsoft.com/office/drawing/2014/main" id="{1E08EF6C-A85B-C110-DC14-5953A156FEFC}"/>
              </a:ext>
            </a:extLst>
          </p:cNvPr>
          <p:cNvSpPr>
            <a:spLocks noGrp="1"/>
          </p:cNvSpPr>
          <p:nvPr>
            <p:ph idx="1"/>
          </p:nvPr>
        </p:nvSpPr>
        <p:spPr/>
        <p:txBody>
          <a:bodyPr/>
          <a:lstStyle/>
          <a:p>
            <a:r>
              <a:rPr lang="en-US" dirty="0"/>
              <a:t>Accumulates year by year</a:t>
            </a:r>
          </a:p>
          <a:p>
            <a:r>
              <a:rPr lang="en-US" dirty="0"/>
              <a:t>If you are in STRS Defined Benefits, unused sick leave is rolled into your service credit, increasing your monthly benefit</a:t>
            </a:r>
          </a:p>
          <a:p>
            <a:r>
              <a:rPr lang="en-US" dirty="0"/>
              <a:t>If you are in Cash Balance, you can transfer to Defined Benefits and have your sick leave converted to service credit when you retire, (but you can’t change back to Cash Balance).</a:t>
            </a:r>
          </a:p>
          <a:p>
            <a:endParaRPr lang="en-US" dirty="0"/>
          </a:p>
          <a:p>
            <a:endParaRPr lang="en-US" dirty="0"/>
          </a:p>
        </p:txBody>
      </p:sp>
      <p:sp>
        <p:nvSpPr>
          <p:cNvPr id="4" name="Slide Number Placeholder 3">
            <a:extLst>
              <a:ext uri="{FF2B5EF4-FFF2-40B4-BE49-F238E27FC236}">
                <a16:creationId xmlns:a16="http://schemas.microsoft.com/office/drawing/2014/main" id="{A782FFFC-F20E-7090-EDB0-D18D774FC11B}"/>
              </a:ext>
            </a:extLst>
          </p:cNvPr>
          <p:cNvSpPr>
            <a:spLocks noGrp="1"/>
          </p:cNvSpPr>
          <p:nvPr>
            <p:ph type="sldNum" sz="quarter" idx="12"/>
          </p:nvPr>
        </p:nvSpPr>
        <p:spPr/>
        <p:txBody>
          <a:bodyPr/>
          <a:lstStyle/>
          <a:p>
            <a:fld id="{D680954E-57FD-4993-B524-A9F791F53A92}" type="slidenum">
              <a:rPr lang="en-US" smtClean="0"/>
              <a:pPr/>
              <a:t>33</a:t>
            </a:fld>
            <a:endParaRPr lang="en-US"/>
          </a:p>
        </p:txBody>
      </p:sp>
    </p:spTree>
    <p:extLst>
      <p:ext uri="{BB962C8B-B14F-4D97-AF65-F5344CB8AC3E}">
        <p14:creationId xmlns:p14="http://schemas.microsoft.com/office/powerpoint/2010/main" val="1959316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6FA3C-4D45-E5BC-72B5-ED08A1808F1F}"/>
              </a:ext>
            </a:extLst>
          </p:cNvPr>
          <p:cNvSpPr>
            <a:spLocks noGrp="1"/>
          </p:cNvSpPr>
          <p:nvPr>
            <p:ph type="title"/>
          </p:nvPr>
        </p:nvSpPr>
        <p:spPr/>
        <p:txBody>
          <a:bodyPr/>
          <a:lstStyle/>
          <a:p>
            <a:r>
              <a:rPr lang="en-US" dirty="0"/>
              <a:t>Hancock Email</a:t>
            </a:r>
          </a:p>
        </p:txBody>
      </p:sp>
      <p:sp>
        <p:nvSpPr>
          <p:cNvPr id="3" name="Content Placeholder 2">
            <a:extLst>
              <a:ext uri="{FF2B5EF4-FFF2-40B4-BE49-F238E27FC236}">
                <a16:creationId xmlns:a16="http://schemas.microsoft.com/office/drawing/2014/main" id="{9887FBEB-C898-1797-10EF-C427DAF9AE5A}"/>
              </a:ext>
            </a:extLst>
          </p:cNvPr>
          <p:cNvSpPr>
            <a:spLocks noGrp="1"/>
          </p:cNvSpPr>
          <p:nvPr>
            <p:ph idx="1"/>
          </p:nvPr>
        </p:nvSpPr>
        <p:spPr>
          <a:xfrm>
            <a:off x="822959" y="1905000"/>
            <a:ext cx="7543801" cy="3964094"/>
          </a:xfrm>
        </p:spPr>
        <p:txBody>
          <a:bodyPr/>
          <a:lstStyle/>
          <a:p>
            <a:r>
              <a:rPr lang="en-US" dirty="0"/>
              <a:t>Be sure to check your Hancock email</a:t>
            </a:r>
          </a:p>
          <a:p>
            <a:r>
              <a:rPr lang="en-US" dirty="0"/>
              <a:t>People have lost assignments for not doing so!</a:t>
            </a:r>
          </a:p>
          <a:p>
            <a:endParaRPr lang="en-US" dirty="0"/>
          </a:p>
        </p:txBody>
      </p:sp>
      <p:sp>
        <p:nvSpPr>
          <p:cNvPr id="4" name="Slide Number Placeholder 3">
            <a:extLst>
              <a:ext uri="{FF2B5EF4-FFF2-40B4-BE49-F238E27FC236}">
                <a16:creationId xmlns:a16="http://schemas.microsoft.com/office/drawing/2014/main" id="{9159B1BE-667A-CA29-509D-2309E9B1E439}"/>
              </a:ext>
            </a:extLst>
          </p:cNvPr>
          <p:cNvSpPr>
            <a:spLocks noGrp="1"/>
          </p:cNvSpPr>
          <p:nvPr>
            <p:ph type="sldNum" sz="quarter" idx="12"/>
          </p:nvPr>
        </p:nvSpPr>
        <p:spPr/>
        <p:txBody>
          <a:bodyPr/>
          <a:lstStyle/>
          <a:p>
            <a:fld id="{D680954E-57FD-4993-B524-A9F791F53A92}" type="slidenum">
              <a:rPr lang="en-US" smtClean="0"/>
              <a:pPr/>
              <a:t>34</a:t>
            </a:fld>
            <a:endParaRPr lang="en-US"/>
          </a:p>
        </p:txBody>
      </p:sp>
      <p:pic>
        <p:nvPicPr>
          <p:cNvPr id="2050" name="Picture 2" descr="A person who has lost their job. Image 4 of 4">
            <a:extLst>
              <a:ext uri="{FF2B5EF4-FFF2-40B4-BE49-F238E27FC236}">
                <a16:creationId xmlns:a16="http://schemas.microsoft.com/office/drawing/2014/main" id="{63752582-E26D-D763-17A1-3A2E532FFF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895600"/>
            <a:ext cx="5973696"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672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9F0DB-9C4B-7CC9-D52D-E481D3F1FAAA}"/>
              </a:ext>
            </a:extLst>
          </p:cNvPr>
          <p:cNvSpPr>
            <a:spLocks noGrp="1"/>
          </p:cNvSpPr>
          <p:nvPr>
            <p:ph type="title"/>
          </p:nvPr>
        </p:nvSpPr>
        <p:spPr/>
        <p:txBody>
          <a:bodyPr/>
          <a:lstStyle/>
          <a:p>
            <a:r>
              <a:rPr lang="en-US" dirty="0"/>
              <a:t>Unemployment</a:t>
            </a:r>
          </a:p>
        </p:txBody>
      </p:sp>
      <p:sp>
        <p:nvSpPr>
          <p:cNvPr id="4" name="Slide Number Placeholder 3">
            <a:extLst>
              <a:ext uri="{FF2B5EF4-FFF2-40B4-BE49-F238E27FC236}">
                <a16:creationId xmlns:a16="http://schemas.microsoft.com/office/drawing/2014/main" id="{69794919-DE6C-07E8-6BD0-BAC62A6CE8F1}"/>
              </a:ext>
            </a:extLst>
          </p:cNvPr>
          <p:cNvSpPr>
            <a:spLocks noGrp="1"/>
          </p:cNvSpPr>
          <p:nvPr>
            <p:ph type="sldNum" sz="quarter" idx="12"/>
          </p:nvPr>
        </p:nvSpPr>
        <p:spPr/>
        <p:txBody>
          <a:bodyPr/>
          <a:lstStyle/>
          <a:p>
            <a:fld id="{D680954E-57FD-4993-B524-A9F791F53A92}" type="slidenum">
              <a:rPr lang="en-US" smtClean="0"/>
              <a:pPr/>
              <a:t>35</a:t>
            </a:fld>
            <a:endParaRPr lang="en-US"/>
          </a:p>
        </p:txBody>
      </p:sp>
      <p:pic>
        <p:nvPicPr>
          <p:cNvPr id="1026" name="Picture 2" descr="A person at an unemployment office with other people waiting in line. Image 2 of 4">
            <a:extLst>
              <a:ext uri="{FF2B5EF4-FFF2-40B4-BE49-F238E27FC236}">
                <a16:creationId xmlns:a16="http://schemas.microsoft.com/office/drawing/2014/main" id="{54B03B97-3FD9-CB29-5796-5D2979023E48}"/>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4341" y="1846263"/>
            <a:ext cx="7039768"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020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84E0C-6739-5F4F-5801-AB3082B79C7A}"/>
              </a:ext>
            </a:extLst>
          </p:cNvPr>
          <p:cNvSpPr>
            <a:spLocks noGrp="1"/>
          </p:cNvSpPr>
          <p:nvPr>
            <p:ph type="title"/>
          </p:nvPr>
        </p:nvSpPr>
        <p:spPr/>
        <p:txBody>
          <a:bodyPr/>
          <a:lstStyle/>
          <a:p>
            <a:r>
              <a:rPr lang="en-US" dirty="0"/>
              <a:t>Unemployment</a:t>
            </a:r>
          </a:p>
        </p:txBody>
      </p:sp>
      <p:sp>
        <p:nvSpPr>
          <p:cNvPr id="3" name="Content Placeholder 2">
            <a:extLst>
              <a:ext uri="{FF2B5EF4-FFF2-40B4-BE49-F238E27FC236}">
                <a16:creationId xmlns:a16="http://schemas.microsoft.com/office/drawing/2014/main" id="{8A4383D2-5733-56BF-0DFA-6B76689C0C70}"/>
              </a:ext>
            </a:extLst>
          </p:cNvPr>
          <p:cNvSpPr>
            <a:spLocks noGrp="1"/>
          </p:cNvSpPr>
          <p:nvPr>
            <p:ph idx="1"/>
          </p:nvPr>
        </p:nvSpPr>
        <p:spPr/>
        <p:txBody>
          <a:bodyPr>
            <a:normAutofit/>
          </a:bodyPr>
          <a:lstStyle/>
          <a:p>
            <a:r>
              <a:rPr lang="en-US" dirty="0"/>
              <a:t>Depending on what other employment you may have, you may be eligible for unemployment (EDD) during summer and winter breaks, and if you lose an assignment</a:t>
            </a:r>
          </a:p>
          <a:p>
            <a:r>
              <a:rPr lang="en-US" dirty="0"/>
              <a:t>Apply at:  </a:t>
            </a:r>
            <a:r>
              <a:rPr lang="en-US" dirty="0">
                <a:hlinkClick r:id="rId2"/>
              </a:rPr>
              <a:t>http://www.edd.ca.gov/</a:t>
            </a:r>
            <a:endParaRPr lang="en-US" dirty="0"/>
          </a:p>
          <a:p>
            <a:pPr marL="0" indent="0">
              <a:buNone/>
            </a:pPr>
            <a:r>
              <a:rPr lang="en-US" dirty="0"/>
              <a:t>Cite </a:t>
            </a:r>
            <a:r>
              <a:rPr lang="en-US" dirty="0" err="1"/>
              <a:t>Cervisi</a:t>
            </a:r>
            <a:r>
              <a:rPr lang="en-US" dirty="0"/>
              <a:t> Decision if denied:  In 1989 an appeals court determined that part-time community college instructors do not have “reasonable assurance” of employment and thus are eligible for unemployment benefits</a:t>
            </a:r>
          </a:p>
          <a:p>
            <a:pPr marL="0" indent="0">
              <a:buNone/>
            </a:pPr>
            <a:r>
              <a:rPr lang="en-US" dirty="0"/>
              <a:t>This is further reinforced in our collective bargaining agreement, Article 12.2, says specifically: </a:t>
            </a:r>
            <a:r>
              <a:rPr lang="en-US" b="1" dirty="0"/>
              <a:t>“</a:t>
            </a:r>
            <a:r>
              <a:rPr lang="en-US" dirty="0"/>
              <a:t>no part time faculty member shall have reasonable assurance of continued employment at any point, regardless of the status, length of service, or reemployment preference…”</a:t>
            </a:r>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9B010AB6-770A-5419-2A7C-558D44A7F8A4}"/>
              </a:ext>
            </a:extLst>
          </p:cNvPr>
          <p:cNvSpPr>
            <a:spLocks noGrp="1"/>
          </p:cNvSpPr>
          <p:nvPr>
            <p:ph type="sldNum" sz="quarter" idx="12"/>
          </p:nvPr>
        </p:nvSpPr>
        <p:spPr/>
        <p:txBody>
          <a:bodyPr/>
          <a:lstStyle/>
          <a:p>
            <a:fld id="{D680954E-57FD-4993-B524-A9F791F53A92}" type="slidenum">
              <a:rPr lang="en-US" smtClean="0"/>
              <a:pPr/>
              <a:t>36</a:t>
            </a:fld>
            <a:endParaRPr lang="en-US"/>
          </a:p>
        </p:txBody>
      </p:sp>
    </p:spTree>
    <p:extLst>
      <p:ext uri="{BB962C8B-B14F-4D97-AF65-F5344CB8AC3E}">
        <p14:creationId xmlns:p14="http://schemas.microsoft.com/office/powerpoint/2010/main" val="1434523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59829-1740-9E3A-36A3-5A3544EAF887}"/>
              </a:ext>
            </a:extLst>
          </p:cNvPr>
          <p:cNvSpPr>
            <a:spLocks noGrp="1"/>
          </p:cNvSpPr>
          <p:nvPr>
            <p:ph type="title"/>
          </p:nvPr>
        </p:nvSpPr>
        <p:spPr/>
        <p:txBody>
          <a:bodyPr/>
          <a:lstStyle/>
          <a:p>
            <a:r>
              <a:rPr lang="en-US" dirty="0"/>
              <a:t>The Future?</a:t>
            </a:r>
          </a:p>
        </p:txBody>
      </p:sp>
      <p:sp>
        <p:nvSpPr>
          <p:cNvPr id="3" name="Content Placeholder 2">
            <a:extLst>
              <a:ext uri="{FF2B5EF4-FFF2-40B4-BE49-F238E27FC236}">
                <a16:creationId xmlns:a16="http://schemas.microsoft.com/office/drawing/2014/main" id="{646993EA-E2C7-E472-71B3-A5804998BC71}"/>
              </a:ext>
            </a:extLst>
          </p:cNvPr>
          <p:cNvSpPr>
            <a:spLocks noGrp="1"/>
          </p:cNvSpPr>
          <p:nvPr>
            <p:ph idx="1"/>
          </p:nvPr>
        </p:nvSpPr>
        <p:spPr/>
        <p:txBody>
          <a:bodyPr/>
          <a:lstStyle/>
          <a:p>
            <a:r>
              <a:rPr lang="en-US" dirty="0"/>
              <a:t>Continuing our fight for “equal pay for equal work”</a:t>
            </a:r>
          </a:p>
          <a:p>
            <a:r>
              <a:rPr lang="en-US" dirty="0"/>
              <a:t>How to grow our membership after the Janus Decision</a:t>
            </a:r>
          </a:p>
          <a:p>
            <a:r>
              <a:rPr lang="en-US" dirty="0"/>
              <a:t>In 2018 the Supreme Court ruled that public employee unions can no longer charge a “service fee” to non-members</a:t>
            </a:r>
          </a:p>
          <a:p>
            <a:r>
              <a:rPr lang="en-US" dirty="0"/>
              <a:t>However, the union must continue to represent non-members in the collective bargaining process</a:t>
            </a:r>
          </a:p>
          <a:p>
            <a:r>
              <a:rPr lang="en-US" dirty="0"/>
              <a:t>And non-members benefit from what the union does for them but they pay nothing in return!</a:t>
            </a:r>
          </a:p>
          <a:p>
            <a:r>
              <a:rPr lang="en-US" dirty="0"/>
              <a:t>Challenge is how to convince these people that the more members we have, the stronger we are and the more we can do for everyone</a:t>
            </a:r>
          </a:p>
        </p:txBody>
      </p:sp>
      <p:sp>
        <p:nvSpPr>
          <p:cNvPr id="4" name="Slide Number Placeholder 3">
            <a:extLst>
              <a:ext uri="{FF2B5EF4-FFF2-40B4-BE49-F238E27FC236}">
                <a16:creationId xmlns:a16="http://schemas.microsoft.com/office/drawing/2014/main" id="{8B8A6A35-60D3-E439-52D1-5FFABB09A667}"/>
              </a:ext>
            </a:extLst>
          </p:cNvPr>
          <p:cNvSpPr>
            <a:spLocks noGrp="1"/>
          </p:cNvSpPr>
          <p:nvPr>
            <p:ph type="sldNum" sz="quarter" idx="12"/>
          </p:nvPr>
        </p:nvSpPr>
        <p:spPr/>
        <p:txBody>
          <a:bodyPr/>
          <a:lstStyle/>
          <a:p>
            <a:fld id="{D680954E-57FD-4993-B524-A9F791F53A92}" type="slidenum">
              <a:rPr lang="en-US" smtClean="0"/>
              <a:pPr/>
              <a:t>37</a:t>
            </a:fld>
            <a:endParaRPr lang="en-US"/>
          </a:p>
        </p:txBody>
      </p:sp>
    </p:spTree>
    <p:extLst>
      <p:ext uri="{BB962C8B-B14F-4D97-AF65-F5344CB8AC3E}">
        <p14:creationId xmlns:p14="http://schemas.microsoft.com/office/powerpoint/2010/main" val="3008795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47F0-1E15-8CB3-A1AD-9DB80D4FCDB9}"/>
              </a:ext>
            </a:extLst>
          </p:cNvPr>
          <p:cNvSpPr>
            <a:spLocks noGrp="1"/>
          </p:cNvSpPr>
          <p:nvPr>
            <p:ph type="title"/>
          </p:nvPr>
        </p:nvSpPr>
        <p:spPr/>
        <p:txBody>
          <a:bodyPr/>
          <a:lstStyle/>
          <a:p>
            <a:r>
              <a:rPr lang="en-US" dirty="0"/>
              <a:t>The Future</a:t>
            </a:r>
          </a:p>
        </p:txBody>
      </p:sp>
      <p:sp>
        <p:nvSpPr>
          <p:cNvPr id="3" name="Content Placeholder 2">
            <a:extLst>
              <a:ext uri="{FF2B5EF4-FFF2-40B4-BE49-F238E27FC236}">
                <a16:creationId xmlns:a16="http://schemas.microsoft.com/office/drawing/2014/main" id="{007AEF53-A2F9-C66E-5038-BCB9BE928AA6}"/>
              </a:ext>
            </a:extLst>
          </p:cNvPr>
          <p:cNvSpPr>
            <a:spLocks noGrp="1"/>
          </p:cNvSpPr>
          <p:nvPr>
            <p:ph idx="1"/>
          </p:nvPr>
        </p:nvSpPr>
        <p:spPr/>
        <p:txBody>
          <a:bodyPr/>
          <a:lstStyle/>
          <a:p>
            <a:r>
              <a:rPr lang="en-US" dirty="0"/>
              <a:t>In 1954, union membership peaked at 35% of the workforce</a:t>
            </a:r>
          </a:p>
          <a:p>
            <a:r>
              <a:rPr lang="en-US" dirty="0"/>
              <a:t>Today it is around 10%</a:t>
            </a:r>
          </a:p>
          <a:p>
            <a:r>
              <a:rPr lang="en-US" dirty="0"/>
              <a:t>Union members earn on average 20% more per year than non-union, and have many other advantages as well</a:t>
            </a:r>
          </a:p>
          <a:p>
            <a:r>
              <a:rPr lang="en-US" dirty="0"/>
              <a:t>Unions have gotten a bad rap for many years</a:t>
            </a:r>
          </a:p>
          <a:p>
            <a:r>
              <a:rPr lang="en-US" dirty="0"/>
              <a:t>People think of “On the Waterfront,” or Jimmy Hoffa, when they think of unions</a:t>
            </a:r>
          </a:p>
          <a:p>
            <a:r>
              <a:rPr lang="en-US" dirty="0"/>
              <a:t>The challenge for us is how to counteract that</a:t>
            </a:r>
          </a:p>
        </p:txBody>
      </p:sp>
      <p:sp>
        <p:nvSpPr>
          <p:cNvPr id="4" name="Slide Number Placeholder 3">
            <a:extLst>
              <a:ext uri="{FF2B5EF4-FFF2-40B4-BE49-F238E27FC236}">
                <a16:creationId xmlns:a16="http://schemas.microsoft.com/office/drawing/2014/main" id="{88914BDC-0128-04E1-E934-B06D12CD992D}"/>
              </a:ext>
            </a:extLst>
          </p:cNvPr>
          <p:cNvSpPr>
            <a:spLocks noGrp="1"/>
          </p:cNvSpPr>
          <p:nvPr>
            <p:ph type="sldNum" sz="quarter" idx="12"/>
          </p:nvPr>
        </p:nvSpPr>
        <p:spPr/>
        <p:txBody>
          <a:bodyPr/>
          <a:lstStyle/>
          <a:p>
            <a:fld id="{D680954E-57FD-4993-B524-A9F791F53A92}" type="slidenum">
              <a:rPr lang="en-US" smtClean="0"/>
              <a:pPr/>
              <a:t>38</a:t>
            </a:fld>
            <a:endParaRPr lang="en-US"/>
          </a:p>
        </p:txBody>
      </p:sp>
    </p:spTree>
    <p:extLst>
      <p:ext uri="{BB962C8B-B14F-4D97-AF65-F5344CB8AC3E}">
        <p14:creationId xmlns:p14="http://schemas.microsoft.com/office/powerpoint/2010/main" val="1096457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0D304-881D-484A-2C08-6863D3035981}"/>
              </a:ext>
            </a:extLst>
          </p:cNvPr>
          <p:cNvSpPr>
            <a:spLocks noGrp="1"/>
          </p:cNvSpPr>
          <p:nvPr>
            <p:ph type="title"/>
          </p:nvPr>
        </p:nvSpPr>
        <p:spPr/>
        <p:txBody>
          <a:bodyPr>
            <a:normAutofit fontScale="90000"/>
          </a:bodyPr>
          <a:lstStyle/>
          <a:p>
            <a:r>
              <a:rPr lang="en-US" dirty="0"/>
              <a:t>On The Waterfront: Gangsters control a longshoreman’s union</a:t>
            </a:r>
          </a:p>
        </p:txBody>
      </p:sp>
      <p:sp>
        <p:nvSpPr>
          <p:cNvPr id="4" name="Slide Number Placeholder 3">
            <a:extLst>
              <a:ext uri="{FF2B5EF4-FFF2-40B4-BE49-F238E27FC236}">
                <a16:creationId xmlns:a16="http://schemas.microsoft.com/office/drawing/2014/main" id="{FB372992-8132-6C0B-51ED-0F2C94235CFE}"/>
              </a:ext>
            </a:extLst>
          </p:cNvPr>
          <p:cNvSpPr>
            <a:spLocks noGrp="1"/>
          </p:cNvSpPr>
          <p:nvPr>
            <p:ph type="sldNum" sz="quarter" idx="12"/>
          </p:nvPr>
        </p:nvSpPr>
        <p:spPr/>
        <p:txBody>
          <a:bodyPr/>
          <a:lstStyle/>
          <a:p>
            <a:fld id="{D680954E-57FD-4993-B524-A9F791F53A92}" type="slidenum">
              <a:rPr lang="en-US" smtClean="0"/>
              <a:pPr/>
              <a:t>39</a:t>
            </a:fld>
            <a:endParaRPr lang="en-US"/>
          </a:p>
        </p:txBody>
      </p:sp>
      <p:pic>
        <p:nvPicPr>
          <p:cNvPr id="1028" name="Picture 4" descr="On the Waterfront (1954)">
            <a:extLst>
              <a:ext uri="{FF2B5EF4-FFF2-40B4-BE49-F238E27FC236}">
                <a16:creationId xmlns:a16="http://schemas.microsoft.com/office/drawing/2014/main" id="{03DB956E-36C9-441F-D2F5-AC8B9F6884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7783" y="2286000"/>
            <a:ext cx="5388433" cy="301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103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71C8F-70A4-FA5A-7105-7BFDD2F511C0}"/>
              </a:ext>
            </a:extLst>
          </p:cNvPr>
          <p:cNvSpPr>
            <a:spLocks noGrp="1"/>
          </p:cNvSpPr>
          <p:nvPr>
            <p:ph type="title"/>
          </p:nvPr>
        </p:nvSpPr>
        <p:spPr/>
        <p:txBody>
          <a:bodyPr/>
          <a:lstStyle/>
          <a:p>
            <a:r>
              <a:rPr lang="en-US" dirty="0"/>
              <a:t>Sick Leave</a:t>
            </a:r>
          </a:p>
        </p:txBody>
      </p:sp>
      <p:sp>
        <p:nvSpPr>
          <p:cNvPr id="3" name="Content Placeholder 2">
            <a:extLst>
              <a:ext uri="{FF2B5EF4-FFF2-40B4-BE49-F238E27FC236}">
                <a16:creationId xmlns:a16="http://schemas.microsoft.com/office/drawing/2014/main" id="{30ED84F8-42E3-FC3F-3C49-09770737A36E}"/>
              </a:ext>
            </a:extLst>
          </p:cNvPr>
          <p:cNvSpPr>
            <a:spLocks noGrp="1"/>
          </p:cNvSpPr>
          <p:nvPr>
            <p:ph idx="1"/>
          </p:nvPr>
        </p:nvSpPr>
        <p:spPr/>
        <p:txBody>
          <a:bodyPr/>
          <a:lstStyle/>
          <a:p>
            <a:r>
              <a:rPr lang="en-US" dirty="0"/>
              <a:t>Ratio now 15:1 instead of 16:1</a:t>
            </a:r>
          </a:p>
          <a:p>
            <a:r>
              <a:rPr lang="en-US" dirty="0"/>
              <a:t>We now get 1 hour for every 15 hours worked instead of 1 for every 16 hours</a:t>
            </a:r>
          </a:p>
          <a:p>
            <a:r>
              <a:rPr lang="en-US" dirty="0"/>
              <a:t>If you are in the Defined Benefits Program with STRS, your unused sick leave rolls into your service credit when you retire, increasing your monthly payment.</a:t>
            </a:r>
          </a:p>
        </p:txBody>
      </p:sp>
      <p:sp>
        <p:nvSpPr>
          <p:cNvPr id="4" name="Slide Number Placeholder 3">
            <a:extLst>
              <a:ext uri="{FF2B5EF4-FFF2-40B4-BE49-F238E27FC236}">
                <a16:creationId xmlns:a16="http://schemas.microsoft.com/office/drawing/2014/main" id="{A5AF9311-9E8C-DCA8-1B42-80BFCB4B4E6A}"/>
              </a:ext>
            </a:extLst>
          </p:cNvPr>
          <p:cNvSpPr>
            <a:spLocks noGrp="1"/>
          </p:cNvSpPr>
          <p:nvPr>
            <p:ph type="sldNum" sz="quarter" idx="12"/>
          </p:nvPr>
        </p:nvSpPr>
        <p:spPr/>
        <p:txBody>
          <a:bodyPr/>
          <a:lstStyle/>
          <a:p>
            <a:fld id="{D680954E-57FD-4993-B524-A9F791F53A92}" type="slidenum">
              <a:rPr lang="en-US" smtClean="0"/>
              <a:pPr/>
              <a:t>4</a:t>
            </a:fld>
            <a:endParaRPr lang="en-US"/>
          </a:p>
        </p:txBody>
      </p:sp>
    </p:spTree>
    <p:extLst>
      <p:ext uri="{BB962C8B-B14F-4D97-AF65-F5344CB8AC3E}">
        <p14:creationId xmlns:p14="http://schemas.microsoft.com/office/powerpoint/2010/main" val="642011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31E6-2DF4-5CBE-CF91-E2DC1F9F79EB}"/>
              </a:ext>
            </a:extLst>
          </p:cNvPr>
          <p:cNvSpPr>
            <a:spLocks noGrp="1"/>
          </p:cNvSpPr>
          <p:nvPr>
            <p:ph type="title"/>
          </p:nvPr>
        </p:nvSpPr>
        <p:spPr/>
        <p:txBody>
          <a:bodyPr>
            <a:normAutofit fontScale="90000"/>
          </a:bodyPr>
          <a:lstStyle/>
          <a:p>
            <a:r>
              <a:rPr lang="en-US" dirty="0"/>
              <a:t>Jimmy Hoffa, Teamsters President, Vanished in 1975, allegedly had ties to organized crime</a:t>
            </a:r>
          </a:p>
        </p:txBody>
      </p:sp>
      <p:sp>
        <p:nvSpPr>
          <p:cNvPr id="4" name="Slide Number Placeholder 3">
            <a:extLst>
              <a:ext uri="{FF2B5EF4-FFF2-40B4-BE49-F238E27FC236}">
                <a16:creationId xmlns:a16="http://schemas.microsoft.com/office/drawing/2014/main" id="{9BADA687-AFC1-312F-6971-B2BE72D86EC9}"/>
              </a:ext>
            </a:extLst>
          </p:cNvPr>
          <p:cNvSpPr>
            <a:spLocks noGrp="1"/>
          </p:cNvSpPr>
          <p:nvPr>
            <p:ph type="sldNum" sz="quarter" idx="12"/>
          </p:nvPr>
        </p:nvSpPr>
        <p:spPr/>
        <p:txBody>
          <a:bodyPr/>
          <a:lstStyle/>
          <a:p>
            <a:fld id="{D680954E-57FD-4993-B524-A9F791F53A92}" type="slidenum">
              <a:rPr lang="en-US" smtClean="0"/>
              <a:pPr/>
              <a:t>40</a:t>
            </a:fld>
            <a:endParaRPr lang="en-US"/>
          </a:p>
        </p:txBody>
      </p:sp>
      <p:pic>
        <p:nvPicPr>
          <p:cNvPr id="2050" name="Picture 2" descr="Jimmy Hoffa found under New Jersey bridge">
            <a:extLst>
              <a:ext uri="{FF2B5EF4-FFF2-40B4-BE49-F238E27FC236}">
                <a16:creationId xmlns:a16="http://schemas.microsoft.com/office/drawing/2014/main" id="{F7B4F27C-C4B6-8756-E884-A6D5A6CE2E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2209800"/>
            <a:ext cx="4908729" cy="347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125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End!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524000"/>
            <a:ext cx="5580141" cy="4389120"/>
          </a:xfrm>
        </p:spPr>
      </p:pic>
      <p:sp>
        <p:nvSpPr>
          <p:cNvPr id="4" name="Slide Number Placeholder 3"/>
          <p:cNvSpPr>
            <a:spLocks noGrp="1"/>
          </p:cNvSpPr>
          <p:nvPr>
            <p:ph type="sldNum" sz="quarter" idx="12"/>
          </p:nvPr>
        </p:nvSpPr>
        <p:spPr/>
        <p:txBody>
          <a:bodyPr/>
          <a:lstStyle/>
          <a:p>
            <a:fld id="{00FC0E5D-862B-49A3-910B-4AF609A1AC1E}" type="slidenum">
              <a:rPr lang="en-US" smtClean="0"/>
              <a:pPr/>
              <a:t>41</a:t>
            </a:fld>
            <a:endParaRPr lang="en-US"/>
          </a:p>
        </p:txBody>
      </p:sp>
    </p:spTree>
    <p:extLst>
      <p:ext uri="{BB962C8B-B14F-4D97-AF65-F5344CB8AC3E}">
        <p14:creationId xmlns:p14="http://schemas.microsoft.com/office/powerpoint/2010/main" val="298439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05610-B350-85A7-CE0B-0E5040F58F91}"/>
              </a:ext>
            </a:extLst>
          </p:cNvPr>
          <p:cNvSpPr>
            <a:spLocks noGrp="1"/>
          </p:cNvSpPr>
          <p:nvPr>
            <p:ph type="title"/>
          </p:nvPr>
        </p:nvSpPr>
        <p:spPr/>
        <p:txBody>
          <a:bodyPr/>
          <a:lstStyle/>
          <a:p>
            <a:r>
              <a:rPr lang="en-US" dirty="0"/>
              <a:t>Stipend for evaluations:</a:t>
            </a:r>
          </a:p>
        </p:txBody>
      </p:sp>
      <p:sp>
        <p:nvSpPr>
          <p:cNvPr id="3" name="Content Placeholder 2">
            <a:extLst>
              <a:ext uri="{FF2B5EF4-FFF2-40B4-BE49-F238E27FC236}">
                <a16:creationId xmlns:a16="http://schemas.microsoft.com/office/drawing/2014/main" id="{E0EFE10E-8D01-E38C-95AB-E0A82B225B04}"/>
              </a:ext>
            </a:extLst>
          </p:cNvPr>
          <p:cNvSpPr>
            <a:spLocks noGrp="1"/>
          </p:cNvSpPr>
          <p:nvPr>
            <p:ph idx="1"/>
          </p:nvPr>
        </p:nvSpPr>
        <p:spPr/>
        <p:txBody>
          <a:bodyPr/>
          <a:lstStyle/>
          <a:p>
            <a:r>
              <a:rPr lang="en-US" dirty="0"/>
              <a:t>Stipend for evaluating another bargaining unit member increased to $200 (from $150)</a:t>
            </a:r>
          </a:p>
        </p:txBody>
      </p:sp>
      <p:sp>
        <p:nvSpPr>
          <p:cNvPr id="4" name="Slide Number Placeholder 3">
            <a:extLst>
              <a:ext uri="{FF2B5EF4-FFF2-40B4-BE49-F238E27FC236}">
                <a16:creationId xmlns:a16="http://schemas.microsoft.com/office/drawing/2014/main" id="{CB2C2C71-A5DF-7C41-4287-AF5A726F0563}"/>
              </a:ext>
            </a:extLst>
          </p:cNvPr>
          <p:cNvSpPr>
            <a:spLocks noGrp="1"/>
          </p:cNvSpPr>
          <p:nvPr>
            <p:ph type="sldNum" sz="quarter" idx="12"/>
          </p:nvPr>
        </p:nvSpPr>
        <p:spPr/>
        <p:txBody>
          <a:bodyPr/>
          <a:lstStyle/>
          <a:p>
            <a:fld id="{D680954E-57FD-4993-B524-A9F791F53A92}" type="slidenum">
              <a:rPr lang="en-US" smtClean="0"/>
              <a:pPr/>
              <a:t>5</a:t>
            </a:fld>
            <a:endParaRPr lang="en-US"/>
          </a:p>
        </p:txBody>
      </p:sp>
    </p:spTree>
    <p:extLst>
      <p:ext uri="{BB962C8B-B14F-4D97-AF65-F5344CB8AC3E}">
        <p14:creationId xmlns:p14="http://schemas.microsoft.com/office/powerpoint/2010/main" val="72245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391F2-5F55-DB0F-0308-9EBCC8A03B96}"/>
              </a:ext>
            </a:extLst>
          </p:cNvPr>
          <p:cNvSpPr>
            <a:spLocks noGrp="1"/>
          </p:cNvSpPr>
          <p:nvPr>
            <p:ph type="title"/>
          </p:nvPr>
        </p:nvSpPr>
        <p:spPr>
          <a:xfrm>
            <a:off x="822960" y="286604"/>
            <a:ext cx="7543800" cy="1237395"/>
          </a:xfrm>
        </p:spPr>
        <p:txBody>
          <a:bodyPr>
            <a:normAutofit fontScale="90000"/>
          </a:bodyPr>
          <a:lstStyle/>
          <a:p>
            <a:r>
              <a:rPr lang="en-US" dirty="0"/>
              <a:t>Stipend for distance education training:</a:t>
            </a:r>
          </a:p>
        </p:txBody>
      </p:sp>
      <p:sp>
        <p:nvSpPr>
          <p:cNvPr id="3" name="Content Placeholder 2">
            <a:extLst>
              <a:ext uri="{FF2B5EF4-FFF2-40B4-BE49-F238E27FC236}">
                <a16:creationId xmlns:a16="http://schemas.microsoft.com/office/drawing/2014/main" id="{ECF11560-FE5A-38A6-A2D2-2E51D36495D4}"/>
              </a:ext>
            </a:extLst>
          </p:cNvPr>
          <p:cNvSpPr>
            <a:spLocks noGrp="1"/>
          </p:cNvSpPr>
          <p:nvPr>
            <p:ph idx="1"/>
          </p:nvPr>
        </p:nvSpPr>
        <p:spPr/>
        <p:txBody>
          <a:bodyPr/>
          <a:lstStyle/>
          <a:p>
            <a:r>
              <a:rPr lang="en-US" dirty="0"/>
              <a:t>If you elect to take the now required 30 hours of training to teach online (If you haven’t taught online before) you will be paid $60 per hour, $1800 total, the same as full-time.  </a:t>
            </a:r>
          </a:p>
          <a:p>
            <a:r>
              <a:rPr lang="en-US" dirty="0"/>
              <a:t>If you have taught online already, but want to refresh your skills, you can take the new training as well.</a:t>
            </a:r>
          </a:p>
          <a:p>
            <a:r>
              <a:rPr lang="en-US" dirty="0"/>
              <a:t>At first the district wanted to pay us at our activity rate, but we insisted on getting the same as full time (parity, by any other name)</a:t>
            </a:r>
          </a:p>
        </p:txBody>
      </p:sp>
      <p:sp>
        <p:nvSpPr>
          <p:cNvPr id="4" name="Slide Number Placeholder 3">
            <a:extLst>
              <a:ext uri="{FF2B5EF4-FFF2-40B4-BE49-F238E27FC236}">
                <a16:creationId xmlns:a16="http://schemas.microsoft.com/office/drawing/2014/main" id="{B32E77D9-F409-6E9A-4150-77ED90154E1A}"/>
              </a:ext>
            </a:extLst>
          </p:cNvPr>
          <p:cNvSpPr>
            <a:spLocks noGrp="1"/>
          </p:cNvSpPr>
          <p:nvPr>
            <p:ph type="sldNum" sz="quarter" idx="12"/>
          </p:nvPr>
        </p:nvSpPr>
        <p:spPr/>
        <p:txBody>
          <a:bodyPr/>
          <a:lstStyle/>
          <a:p>
            <a:fld id="{D680954E-57FD-4993-B524-A9F791F53A92}" type="slidenum">
              <a:rPr lang="en-US" smtClean="0"/>
              <a:pPr/>
              <a:t>6</a:t>
            </a:fld>
            <a:endParaRPr lang="en-US"/>
          </a:p>
        </p:txBody>
      </p:sp>
    </p:spTree>
    <p:extLst>
      <p:ext uri="{BB962C8B-B14F-4D97-AF65-F5344CB8AC3E}">
        <p14:creationId xmlns:p14="http://schemas.microsoft.com/office/powerpoint/2010/main" val="68713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548BF-8CFA-5271-309B-BA3B0BC269C0}"/>
              </a:ext>
            </a:extLst>
          </p:cNvPr>
          <p:cNvSpPr>
            <a:spLocks noGrp="1"/>
          </p:cNvSpPr>
          <p:nvPr>
            <p:ph type="title"/>
          </p:nvPr>
        </p:nvSpPr>
        <p:spPr/>
        <p:txBody>
          <a:bodyPr/>
          <a:lstStyle/>
          <a:p>
            <a:r>
              <a:rPr lang="en-US" dirty="0"/>
              <a:t>Coaches’ stipends increased</a:t>
            </a:r>
          </a:p>
        </p:txBody>
      </p:sp>
      <p:sp>
        <p:nvSpPr>
          <p:cNvPr id="3" name="Content Placeholder 2">
            <a:extLst>
              <a:ext uri="{FF2B5EF4-FFF2-40B4-BE49-F238E27FC236}">
                <a16:creationId xmlns:a16="http://schemas.microsoft.com/office/drawing/2014/main" id="{D7D5874E-981B-E9FF-BAC5-8D725CA68FD9}"/>
              </a:ext>
            </a:extLst>
          </p:cNvPr>
          <p:cNvSpPr>
            <a:spLocks noGrp="1"/>
          </p:cNvSpPr>
          <p:nvPr>
            <p:ph idx="1"/>
          </p:nvPr>
        </p:nvSpPr>
        <p:spPr/>
        <p:txBody>
          <a:bodyPr/>
          <a:lstStyle/>
          <a:p>
            <a:r>
              <a:rPr lang="en-US" dirty="0"/>
              <a:t>Men and Women’s $25,000  (from $9,000)</a:t>
            </a:r>
          </a:p>
          <a:p>
            <a:r>
              <a:rPr lang="en-US" dirty="0"/>
              <a:t>Men and Women’s Track $25,000 “</a:t>
            </a:r>
          </a:p>
          <a:p>
            <a:r>
              <a:rPr lang="en-US" dirty="0"/>
              <a:t>Women’s Volleyball  $20,000  “</a:t>
            </a:r>
          </a:p>
          <a:p>
            <a:r>
              <a:rPr lang="en-US" dirty="0"/>
              <a:t>Men’s Soccer  $20,000 “</a:t>
            </a:r>
          </a:p>
          <a:p>
            <a:r>
              <a:rPr lang="en-US" dirty="0"/>
              <a:t>Women’s Soccer  $20,000 “</a:t>
            </a:r>
          </a:p>
          <a:p>
            <a:r>
              <a:rPr lang="en-US" dirty="0"/>
              <a:t>Men and Women’s Cross Country  $15,000 “</a:t>
            </a:r>
          </a:p>
          <a:p>
            <a:r>
              <a:rPr lang="en-US" dirty="0"/>
              <a:t>Men and Women’s Golf  $15,000 “</a:t>
            </a:r>
          </a:p>
          <a:p>
            <a:r>
              <a:rPr lang="en-US" dirty="0"/>
              <a:t>Women’s Wrestling  $15,000 “</a:t>
            </a:r>
          </a:p>
        </p:txBody>
      </p:sp>
      <p:sp>
        <p:nvSpPr>
          <p:cNvPr id="4" name="Slide Number Placeholder 3">
            <a:extLst>
              <a:ext uri="{FF2B5EF4-FFF2-40B4-BE49-F238E27FC236}">
                <a16:creationId xmlns:a16="http://schemas.microsoft.com/office/drawing/2014/main" id="{0FEAA15E-3047-F202-7B09-790469089BF6}"/>
              </a:ext>
            </a:extLst>
          </p:cNvPr>
          <p:cNvSpPr>
            <a:spLocks noGrp="1"/>
          </p:cNvSpPr>
          <p:nvPr>
            <p:ph type="sldNum" sz="quarter" idx="12"/>
          </p:nvPr>
        </p:nvSpPr>
        <p:spPr/>
        <p:txBody>
          <a:bodyPr/>
          <a:lstStyle/>
          <a:p>
            <a:fld id="{D680954E-57FD-4993-B524-A9F791F53A92}" type="slidenum">
              <a:rPr lang="en-US" smtClean="0"/>
              <a:pPr/>
              <a:t>7</a:t>
            </a:fld>
            <a:endParaRPr lang="en-US"/>
          </a:p>
        </p:txBody>
      </p:sp>
    </p:spTree>
    <p:extLst>
      <p:ext uri="{BB962C8B-B14F-4D97-AF65-F5344CB8AC3E}">
        <p14:creationId xmlns:p14="http://schemas.microsoft.com/office/powerpoint/2010/main" val="247710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8C47-5E9E-B43E-559F-110535835990}"/>
              </a:ext>
            </a:extLst>
          </p:cNvPr>
          <p:cNvSpPr>
            <a:spLocks noGrp="1"/>
          </p:cNvSpPr>
          <p:nvPr>
            <p:ph type="title"/>
          </p:nvPr>
        </p:nvSpPr>
        <p:spPr/>
        <p:txBody>
          <a:bodyPr/>
          <a:lstStyle/>
          <a:p>
            <a:r>
              <a:rPr lang="en-US" dirty="0"/>
              <a:t>Bumping Rights</a:t>
            </a:r>
          </a:p>
        </p:txBody>
      </p:sp>
      <p:sp>
        <p:nvSpPr>
          <p:cNvPr id="4" name="Slide Number Placeholder 3">
            <a:extLst>
              <a:ext uri="{FF2B5EF4-FFF2-40B4-BE49-F238E27FC236}">
                <a16:creationId xmlns:a16="http://schemas.microsoft.com/office/drawing/2014/main" id="{EEA94BFB-0CE3-3A89-369A-D90A045D6DE9}"/>
              </a:ext>
            </a:extLst>
          </p:cNvPr>
          <p:cNvSpPr>
            <a:spLocks noGrp="1"/>
          </p:cNvSpPr>
          <p:nvPr>
            <p:ph type="sldNum" sz="quarter" idx="12"/>
          </p:nvPr>
        </p:nvSpPr>
        <p:spPr/>
        <p:txBody>
          <a:bodyPr/>
          <a:lstStyle/>
          <a:p>
            <a:fld id="{D680954E-57FD-4993-B524-A9F791F53A92}" type="slidenum">
              <a:rPr lang="en-US" smtClean="0"/>
              <a:pPr/>
              <a:t>8</a:t>
            </a:fld>
            <a:endParaRPr lang="en-US"/>
          </a:p>
        </p:txBody>
      </p:sp>
      <p:pic>
        <p:nvPicPr>
          <p:cNvPr id="1026" name="Picture 2" descr="An employee bumping another with a fist bump. Image 2 of 4">
            <a:extLst>
              <a:ext uri="{FF2B5EF4-FFF2-40B4-BE49-F238E27FC236}">
                <a16:creationId xmlns:a16="http://schemas.microsoft.com/office/drawing/2014/main" id="{8A143F5E-80F2-EC83-E8F2-272843107573}"/>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4341" y="1846263"/>
            <a:ext cx="7039768"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801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BED9A-5BC4-4E6B-05E8-F84B08CB95E6}"/>
              </a:ext>
            </a:extLst>
          </p:cNvPr>
          <p:cNvSpPr>
            <a:spLocks noGrp="1"/>
          </p:cNvSpPr>
          <p:nvPr>
            <p:ph type="title"/>
          </p:nvPr>
        </p:nvSpPr>
        <p:spPr/>
        <p:txBody>
          <a:bodyPr/>
          <a:lstStyle/>
          <a:p>
            <a:r>
              <a:rPr lang="en-US" dirty="0"/>
              <a:t>“Bumping” Rights</a:t>
            </a:r>
          </a:p>
        </p:txBody>
      </p:sp>
      <p:sp>
        <p:nvSpPr>
          <p:cNvPr id="3" name="Content Placeholder 2">
            <a:extLst>
              <a:ext uri="{FF2B5EF4-FFF2-40B4-BE49-F238E27FC236}">
                <a16:creationId xmlns:a16="http://schemas.microsoft.com/office/drawing/2014/main" id="{62F82283-1DCC-F598-E9F3-17A523534F68}"/>
              </a:ext>
            </a:extLst>
          </p:cNvPr>
          <p:cNvSpPr>
            <a:spLocks noGrp="1"/>
          </p:cNvSpPr>
          <p:nvPr>
            <p:ph idx="1"/>
          </p:nvPr>
        </p:nvSpPr>
        <p:spPr/>
        <p:txBody>
          <a:bodyPr/>
          <a:lstStyle/>
          <a:p>
            <a:r>
              <a:rPr lang="en-US" dirty="0"/>
              <a:t>If you are a credit instructor in Pool 2, and you are “displaced” by a full-timer in order to make load…</a:t>
            </a:r>
          </a:p>
          <a:p>
            <a:r>
              <a:rPr lang="en-US" dirty="0"/>
              <a:t>You have the right to “bump” the least senior person in your department to get back to the load you had before being displaced</a:t>
            </a:r>
          </a:p>
        </p:txBody>
      </p:sp>
      <p:sp>
        <p:nvSpPr>
          <p:cNvPr id="4" name="Slide Number Placeholder 3">
            <a:extLst>
              <a:ext uri="{FF2B5EF4-FFF2-40B4-BE49-F238E27FC236}">
                <a16:creationId xmlns:a16="http://schemas.microsoft.com/office/drawing/2014/main" id="{E6849E51-9D87-A95F-AB90-5CA7489CD18F}"/>
              </a:ext>
            </a:extLst>
          </p:cNvPr>
          <p:cNvSpPr>
            <a:spLocks noGrp="1"/>
          </p:cNvSpPr>
          <p:nvPr>
            <p:ph type="sldNum" sz="quarter" idx="12"/>
          </p:nvPr>
        </p:nvSpPr>
        <p:spPr/>
        <p:txBody>
          <a:bodyPr/>
          <a:lstStyle/>
          <a:p>
            <a:fld id="{D680954E-57FD-4993-B524-A9F791F53A92}" type="slidenum">
              <a:rPr lang="en-US" smtClean="0"/>
              <a:pPr/>
              <a:t>9</a:t>
            </a:fld>
            <a:endParaRPr lang="en-US"/>
          </a:p>
        </p:txBody>
      </p:sp>
    </p:spTree>
    <p:extLst>
      <p:ext uri="{BB962C8B-B14F-4D97-AF65-F5344CB8AC3E}">
        <p14:creationId xmlns:p14="http://schemas.microsoft.com/office/powerpoint/2010/main" val="220721778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1101</TotalTime>
  <Words>2022</Words>
  <Application>Microsoft Office PowerPoint</Application>
  <PresentationFormat>On-screen Show (4:3)</PresentationFormat>
  <Paragraphs>220</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Aptos</vt:lpstr>
      <vt:lpstr>Calibri</vt:lpstr>
      <vt:lpstr>Calibri Light</vt:lpstr>
      <vt:lpstr>Georgia</vt:lpstr>
      <vt:lpstr>Retrospect</vt:lpstr>
      <vt:lpstr>Association Meeting Spring 2025</vt:lpstr>
      <vt:lpstr>Contract Highlights</vt:lpstr>
      <vt:lpstr>Professional Development </vt:lpstr>
      <vt:lpstr>Sick Leave</vt:lpstr>
      <vt:lpstr>Stipend for evaluations:</vt:lpstr>
      <vt:lpstr>Stipend for distance education training:</vt:lpstr>
      <vt:lpstr>Coaches’ stipends increased</vt:lpstr>
      <vt:lpstr>Bumping Rights</vt:lpstr>
      <vt:lpstr>“Bumping” Rights</vt:lpstr>
      <vt:lpstr>Extra large class size stipend</vt:lpstr>
      <vt:lpstr>Extra-large class size stipends</vt:lpstr>
      <vt:lpstr>Nothing lost!</vt:lpstr>
      <vt:lpstr>And Best of All: </vt:lpstr>
      <vt:lpstr>Free Parking!</vt:lpstr>
      <vt:lpstr>Coming Soon:  P.D. on How to Use AI in the classroom! </vt:lpstr>
      <vt:lpstr>Other highlights</vt:lpstr>
      <vt:lpstr>Who We Are</vt:lpstr>
      <vt:lpstr>Who We Are</vt:lpstr>
      <vt:lpstr>Where We Are</vt:lpstr>
      <vt:lpstr>What We Do</vt:lpstr>
      <vt:lpstr>Due Process &amp; Seniority Rights</vt:lpstr>
      <vt:lpstr>Highlights Continued</vt:lpstr>
      <vt:lpstr>Highlights Continued</vt:lpstr>
      <vt:lpstr>Evaluations</vt:lpstr>
      <vt:lpstr>Evaluations</vt:lpstr>
      <vt:lpstr>Evaluations</vt:lpstr>
      <vt:lpstr>Disciplinary Issues</vt:lpstr>
      <vt:lpstr>Disciplinary Issues</vt:lpstr>
      <vt:lpstr>Student Discipline</vt:lpstr>
      <vt:lpstr>Student Discipline</vt:lpstr>
      <vt:lpstr>Seniority</vt:lpstr>
      <vt:lpstr>Office Hours</vt:lpstr>
      <vt:lpstr>Sick Leave </vt:lpstr>
      <vt:lpstr>Hancock Email</vt:lpstr>
      <vt:lpstr>Unemployment</vt:lpstr>
      <vt:lpstr>Unemployment</vt:lpstr>
      <vt:lpstr>The Future?</vt:lpstr>
      <vt:lpstr>The Future</vt:lpstr>
      <vt:lpstr>On The Waterfront: Gangsters control a longshoreman’s union</vt:lpstr>
      <vt:lpstr>Jimmy Hoffa, Teamsters President, Vanished in 1975, allegedly had ties to organized crime</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Part-Time Faculty Issues Presentation</dc:title>
  <dc:creator>Mark Miller</dc:creator>
  <cp:lastModifiedBy>Mark Miller</cp:lastModifiedBy>
  <cp:revision>60</cp:revision>
  <dcterms:created xsi:type="dcterms:W3CDTF">2021-01-13T22:04:07Z</dcterms:created>
  <dcterms:modified xsi:type="dcterms:W3CDTF">2025-01-17T05:33:59Z</dcterms:modified>
</cp:coreProperties>
</file>