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82" r:id="rId1"/>
  </p:sldMasterIdLst>
  <p:notesMasterIdLst>
    <p:notesMasterId r:id="rId41"/>
  </p:notesMasterIdLst>
  <p:handoutMasterIdLst>
    <p:handoutMasterId r:id="rId42"/>
  </p:handoutMasterIdLst>
  <p:sldIdLst>
    <p:sldId id="555" r:id="rId2"/>
    <p:sldId id="556" r:id="rId3"/>
    <p:sldId id="531" r:id="rId4"/>
    <p:sldId id="551" r:id="rId5"/>
    <p:sldId id="552" r:id="rId6"/>
    <p:sldId id="553" r:id="rId7"/>
    <p:sldId id="561" r:id="rId8"/>
    <p:sldId id="562" r:id="rId9"/>
    <p:sldId id="557" r:id="rId10"/>
    <p:sldId id="558" r:id="rId11"/>
    <p:sldId id="560" r:id="rId12"/>
    <p:sldId id="532" r:id="rId13"/>
    <p:sldId id="559" r:id="rId14"/>
    <p:sldId id="432" r:id="rId15"/>
    <p:sldId id="434" r:id="rId16"/>
    <p:sldId id="548" r:id="rId17"/>
    <p:sldId id="544" r:id="rId18"/>
    <p:sldId id="435" r:id="rId19"/>
    <p:sldId id="570" r:id="rId20"/>
    <p:sldId id="546" r:id="rId21"/>
    <p:sldId id="581" r:id="rId22"/>
    <p:sldId id="533" r:id="rId23"/>
    <p:sldId id="503" r:id="rId24"/>
    <p:sldId id="568" r:id="rId25"/>
    <p:sldId id="514" r:id="rId26"/>
    <p:sldId id="513" r:id="rId27"/>
    <p:sldId id="549" r:id="rId28"/>
    <p:sldId id="569" r:id="rId29"/>
    <p:sldId id="541" r:id="rId30"/>
    <p:sldId id="542" r:id="rId31"/>
    <p:sldId id="528" r:id="rId32"/>
    <p:sldId id="578" r:id="rId33"/>
    <p:sldId id="580" r:id="rId34"/>
    <p:sldId id="550" r:id="rId35"/>
    <p:sldId id="567" r:id="rId36"/>
    <p:sldId id="564" r:id="rId37"/>
    <p:sldId id="554" r:id="rId38"/>
    <p:sldId id="565" r:id="rId39"/>
    <p:sldId id="566" r:id="rId40"/>
  </p:sldIdLst>
  <p:sldSz cx="9144000" cy="6858000" type="screen4x3"/>
  <p:notesSz cx="6858000" cy="9083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Miller" initials="MM" lastIdx="1" clrIdx="0">
    <p:extLst>
      <p:ext uri="{19B8F6BF-5375-455C-9EA6-DF929625EA0E}">
        <p15:presenceInfo xmlns:p15="http://schemas.microsoft.com/office/powerpoint/2012/main" userId="15c7c717859dbbe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76" autoAdjust="0"/>
    <p:restoredTop sz="94660"/>
  </p:normalViewPr>
  <p:slideViewPr>
    <p:cSldViewPr>
      <p:cViewPr varScale="1">
        <p:scale>
          <a:sx n="102" d="100"/>
          <a:sy n="102" d="100"/>
        </p:scale>
        <p:origin x="1386" y="96"/>
      </p:cViewPr>
      <p:guideLst>
        <p:guide orient="horz" pos="2160"/>
        <p:guide pos="2880"/>
      </p:guideLst>
    </p:cSldViewPr>
  </p:slideViewPr>
  <p:notesTextViewPr>
    <p:cViewPr>
      <p:scale>
        <a:sx n="100" d="100"/>
        <a:sy n="100" d="100"/>
      </p:scale>
      <p:origin x="0" y="0"/>
    </p:cViewPr>
  </p:notesTextViewPr>
  <p:sorterViewPr>
    <p:cViewPr>
      <p:scale>
        <a:sx n="87" d="100"/>
        <a:sy n="87"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4184"/>
          </a:xfrm>
          <a:prstGeom prst="rect">
            <a:avLst/>
          </a:prstGeom>
        </p:spPr>
        <p:txBody>
          <a:bodyPr vert="horz" lIns="91440" tIns="45720" rIns="91440" bIns="45720" rtlCol="0"/>
          <a:lstStyle>
            <a:lvl1pPr algn="r">
              <a:defRPr sz="1200"/>
            </a:lvl1pPr>
          </a:lstStyle>
          <a:p>
            <a:fld id="{1E326A54-C7FF-452F-8AD9-4A4138817C26}" type="datetimeFigureOut">
              <a:rPr lang="en-US" smtClean="0"/>
              <a:t>1/16/2025</a:t>
            </a:fld>
            <a:endParaRPr lang="en-US"/>
          </a:p>
        </p:txBody>
      </p:sp>
      <p:sp>
        <p:nvSpPr>
          <p:cNvPr id="4" name="Footer Placeholder 3"/>
          <p:cNvSpPr>
            <a:spLocks noGrp="1"/>
          </p:cNvSpPr>
          <p:nvPr>
            <p:ph type="ftr" sz="quarter" idx="2"/>
          </p:nvPr>
        </p:nvSpPr>
        <p:spPr>
          <a:xfrm>
            <a:off x="0" y="8627915"/>
            <a:ext cx="2971800" cy="4541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27915"/>
            <a:ext cx="2971800" cy="454184"/>
          </a:xfrm>
          <a:prstGeom prst="rect">
            <a:avLst/>
          </a:prstGeom>
        </p:spPr>
        <p:txBody>
          <a:bodyPr vert="horz" lIns="91440" tIns="45720" rIns="91440" bIns="45720" rtlCol="0" anchor="b"/>
          <a:lstStyle>
            <a:lvl1pPr algn="r">
              <a:defRPr sz="1200"/>
            </a:lvl1pPr>
          </a:lstStyle>
          <a:p>
            <a:fld id="{3956C064-9F56-491F-8C26-4A6D83AF9B27}" type="slidenum">
              <a:rPr lang="en-US" smtClean="0"/>
              <a:t>‹#›</a:t>
            </a:fld>
            <a:endParaRPr lang="en-US"/>
          </a:p>
        </p:txBody>
      </p:sp>
    </p:spTree>
    <p:extLst>
      <p:ext uri="{BB962C8B-B14F-4D97-AF65-F5344CB8AC3E}">
        <p14:creationId xmlns:p14="http://schemas.microsoft.com/office/powerpoint/2010/main" val="1770928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4184"/>
          </a:xfrm>
          <a:prstGeom prst="rect">
            <a:avLst/>
          </a:prstGeom>
        </p:spPr>
        <p:txBody>
          <a:bodyPr vert="horz" lIns="91440" tIns="45720" rIns="91440" bIns="45720" rtlCol="0"/>
          <a:lstStyle>
            <a:lvl1pPr algn="r">
              <a:defRPr sz="1200"/>
            </a:lvl1pPr>
          </a:lstStyle>
          <a:p>
            <a:fld id="{931E3C1A-4893-4DD8-AC82-0F87B3FB33B2}" type="datetimeFigureOut">
              <a:rPr lang="en-US" smtClean="0"/>
              <a:pPr/>
              <a:t>1/16/2025</a:t>
            </a:fld>
            <a:endParaRPr lang="en-US"/>
          </a:p>
        </p:txBody>
      </p:sp>
      <p:sp>
        <p:nvSpPr>
          <p:cNvPr id="4" name="Slide Image Placeholder 3"/>
          <p:cNvSpPr>
            <a:spLocks noGrp="1" noRot="1" noChangeAspect="1"/>
          </p:cNvSpPr>
          <p:nvPr>
            <p:ph type="sldImg" idx="2"/>
          </p:nvPr>
        </p:nvSpPr>
        <p:spPr>
          <a:xfrm>
            <a:off x="1157288" y="681038"/>
            <a:ext cx="4543425" cy="34067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14746"/>
            <a:ext cx="5486400" cy="40876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27915"/>
            <a:ext cx="2971800" cy="4541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27915"/>
            <a:ext cx="2971800" cy="454184"/>
          </a:xfrm>
          <a:prstGeom prst="rect">
            <a:avLst/>
          </a:prstGeom>
        </p:spPr>
        <p:txBody>
          <a:bodyPr vert="horz" lIns="91440" tIns="45720" rIns="91440" bIns="45720" rtlCol="0" anchor="b"/>
          <a:lstStyle>
            <a:lvl1pPr algn="r">
              <a:defRPr sz="1200"/>
            </a:lvl1pPr>
          </a:lstStyle>
          <a:p>
            <a:fld id="{6A315C1B-FE93-47CA-8448-11BE401B3E49}" type="slidenum">
              <a:rPr lang="en-US" smtClean="0"/>
              <a:pPr/>
              <a:t>‹#›</a:t>
            </a:fld>
            <a:endParaRPr lang="en-US"/>
          </a:p>
        </p:txBody>
      </p:sp>
    </p:spTree>
    <p:extLst>
      <p:ext uri="{BB962C8B-B14F-4D97-AF65-F5344CB8AC3E}">
        <p14:creationId xmlns:p14="http://schemas.microsoft.com/office/powerpoint/2010/main" val="1993897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315C1B-FE93-47CA-8448-11BE401B3E49}" type="slidenum">
              <a:rPr lang="en-US" smtClean="0"/>
              <a:pPr/>
              <a:t>4</a:t>
            </a:fld>
            <a:endParaRPr lang="en-US"/>
          </a:p>
        </p:txBody>
      </p:sp>
    </p:spTree>
    <p:extLst>
      <p:ext uri="{BB962C8B-B14F-4D97-AF65-F5344CB8AC3E}">
        <p14:creationId xmlns:p14="http://schemas.microsoft.com/office/powerpoint/2010/main" val="197367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484078-387B-4E0A-985A-B51B1C9B3270}" type="datetime1">
              <a:rPr lang="en-US" smtClean="0"/>
              <a:pPr/>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49128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B84BD5-B403-4C71-BEF7-1C87B39EFC0D}" type="datetime1">
              <a:rPr lang="en-US" smtClean="0"/>
              <a:pPr/>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236193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A301DA-B004-4C19-8C24-21E4EF3F4274}" type="datetime1">
              <a:rPr lang="en-US" smtClean="0"/>
              <a:pPr/>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433429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D37AF0-DF15-49D7-B608-EEB18C8D1843}" type="datetime1">
              <a:rPr lang="en-US" smtClean="0"/>
              <a:pPr/>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143780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56F15A-C8FC-4056-8300-D6FF69FEA445}" type="datetime1">
              <a:rPr lang="en-US" smtClean="0"/>
              <a:pPr/>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104173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CB122D-9074-4CE8-A4BE-3716D59DD3EE}" type="datetime1">
              <a:rPr lang="en-US" smtClean="0"/>
              <a:pPr/>
              <a:t>1/16/2025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333964774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22B1FB-847A-4D9C-8B96-23861B9372B2}" type="datetime1">
              <a:rPr lang="en-US" smtClean="0"/>
              <a:pPr/>
              <a:t>1/16/2025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329403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C5B1F5-B915-4C7C-8A97-EF7CD0FC4943}" type="datetime1">
              <a:rPr lang="en-US" smtClean="0"/>
              <a:pPr/>
              <a:t>1/16/2025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386975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9A121-4EFB-4FB1-A9E8-BF96CED75D18}" type="datetime1">
              <a:rPr lang="en-US" smtClean="0"/>
              <a:pPr/>
              <a:t>1/16/2025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133221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C38620-5BF0-4410-8D37-42631D0F9666}" type="datetime1">
              <a:rPr lang="en-US" smtClean="0"/>
              <a:pPr/>
              <a:t>1/16/2025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169363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B122D-9074-4CE8-A4BE-3716D59DD3EE}" type="datetime1">
              <a:rPr lang="en-US" smtClean="0"/>
              <a:pPr/>
              <a:t>1/16/2025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80954E-57FD-4993-B524-A9F791F53A92}" type="slidenum">
              <a:rPr lang="en-US" smtClean="0"/>
              <a:pPr/>
              <a:t>‹#›</a:t>
            </a:fld>
            <a:endParaRPr lang="en-US"/>
          </a:p>
        </p:txBody>
      </p:sp>
    </p:spTree>
    <p:extLst>
      <p:ext uri="{BB962C8B-B14F-4D97-AF65-F5344CB8AC3E}">
        <p14:creationId xmlns:p14="http://schemas.microsoft.com/office/powerpoint/2010/main" val="27954097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B122D-9074-4CE8-A4BE-3716D59DD3EE}" type="datetime1">
              <a:rPr lang="en-US" smtClean="0"/>
              <a:pPr/>
              <a:t>1/16/2025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0954E-57FD-4993-B524-A9F791F53A92}" type="slidenum">
              <a:rPr lang="en-US" smtClean="0"/>
              <a:pPr/>
              <a:t>‹#›</a:t>
            </a:fld>
            <a:endParaRPr lang="en-US"/>
          </a:p>
        </p:txBody>
      </p:sp>
    </p:spTree>
    <p:extLst>
      <p:ext uri="{BB962C8B-B14F-4D97-AF65-F5344CB8AC3E}">
        <p14:creationId xmlns:p14="http://schemas.microsoft.com/office/powerpoint/2010/main" val="754906891"/>
      </p:ext>
    </p:extLst>
  </p:cSld>
  <p:clrMap bg1="dk1" tx1="lt1" bg2="dk2" tx2="lt2" accent1="accent1" accent2="accent2" accent3="accent3" accent4="accent4" accent5="accent5" accent6="accent6" hlink="hlink" folHlink="folHlink"/>
  <p:sldLayoutIdLst>
    <p:sldLayoutId id="2147484583" r:id="rId1"/>
    <p:sldLayoutId id="2147484584" r:id="rId2"/>
    <p:sldLayoutId id="2147484585" r:id="rId3"/>
    <p:sldLayoutId id="2147484586" r:id="rId4"/>
    <p:sldLayoutId id="2147484587" r:id="rId5"/>
    <p:sldLayoutId id="2147484588" r:id="rId6"/>
    <p:sldLayoutId id="2147484589" r:id="rId7"/>
    <p:sldLayoutId id="2147484590" r:id="rId8"/>
    <p:sldLayoutId id="2147484591" r:id="rId9"/>
    <p:sldLayoutId id="2147484592" r:id="rId10"/>
    <p:sldLayoutId id="214748459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edd.c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nam10.safelinks.protection.outlook.com/?url=https%3A%2F%2Fcft.org%2Fsites%2Fmain%2Ffiles%2Ffile-attachments%2Fcft_statewide-membership-form.pdf&amp;data=05%7C02%7Cmmiller%40hancockcollege.edu%7Cee253cff322f420b5bc308dcbe1171c0%7C74e8c2843410434985ac7157c206039a%7C0%7C0%7C638594229594692887%7CUnknown%7CTWFpbGZsb3d8eyJWIjoiMC4wLjAwMDAiLCJQIjoiV2luMzIiLCJBTiI6Ik1haWwiLCJXVCI6Mn0%3D%7C0%7C%7C%7C&amp;sdata=xe2LhWEgtqXi5%2By33erSVEku09IbGVbYtkXLJzk94xo%3D&amp;reserved=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0679E-4CC8-E21B-956B-FB5F4C5B074A}"/>
              </a:ext>
            </a:extLst>
          </p:cNvPr>
          <p:cNvSpPr>
            <a:spLocks noGrp="1"/>
          </p:cNvSpPr>
          <p:nvPr>
            <p:ph type="title"/>
          </p:nvPr>
        </p:nvSpPr>
        <p:spPr/>
        <p:txBody>
          <a:bodyPr/>
          <a:lstStyle/>
          <a:p>
            <a:r>
              <a:rPr lang="en-US" dirty="0"/>
              <a:t>Know Your Contract</a:t>
            </a:r>
          </a:p>
        </p:txBody>
      </p:sp>
      <p:sp>
        <p:nvSpPr>
          <p:cNvPr id="3" name="Content Placeholder 2">
            <a:extLst>
              <a:ext uri="{FF2B5EF4-FFF2-40B4-BE49-F238E27FC236}">
                <a16:creationId xmlns:a16="http://schemas.microsoft.com/office/drawing/2014/main" id="{80F93108-878F-F7BC-EA69-35A9AB50594C}"/>
              </a:ext>
            </a:extLst>
          </p:cNvPr>
          <p:cNvSpPr>
            <a:spLocks noGrp="1"/>
          </p:cNvSpPr>
          <p:nvPr>
            <p:ph idx="1"/>
          </p:nvPr>
        </p:nvSpPr>
        <p:spPr/>
        <p:txBody>
          <a:bodyPr>
            <a:normAutofit/>
          </a:bodyPr>
          <a:lstStyle/>
          <a:p>
            <a:r>
              <a:rPr lang="en-US" dirty="0"/>
              <a:t>Spring 2025</a:t>
            </a:r>
          </a:p>
          <a:p>
            <a:r>
              <a:rPr lang="en-US" dirty="0"/>
              <a:t>Presented by:  Mark James Miller, President, Part-Time Faculty Association of Allan Hancock College</a:t>
            </a:r>
          </a:p>
          <a:p>
            <a:r>
              <a:rPr lang="en-US" dirty="0"/>
              <a:t>Agenda:</a:t>
            </a:r>
          </a:p>
          <a:p>
            <a:r>
              <a:rPr lang="en-US" dirty="0"/>
              <a:t>What we’ve accomplished</a:t>
            </a:r>
          </a:p>
          <a:p>
            <a:r>
              <a:rPr lang="en-US" dirty="0"/>
              <a:t>Highlights of our Collective Bargaining Agreement</a:t>
            </a:r>
          </a:p>
          <a:p>
            <a:r>
              <a:rPr lang="en-US" dirty="0"/>
              <a:t>The future</a:t>
            </a:r>
          </a:p>
          <a:p>
            <a:r>
              <a:rPr lang="en-US" dirty="0"/>
              <a:t>Q &amp; A</a:t>
            </a:r>
          </a:p>
        </p:txBody>
      </p:sp>
      <p:sp>
        <p:nvSpPr>
          <p:cNvPr id="4" name="Slide Number Placeholder 3">
            <a:extLst>
              <a:ext uri="{FF2B5EF4-FFF2-40B4-BE49-F238E27FC236}">
                <a16:creationId xmlns:a16="http://schemas.microsoft.com/office/drawing/2014/main" id="{D9C90586-3913-082A-E428-F1FFBC366808}"/>
              </a:ext>
            </a:extLst>
          </p:cNvPr>
          <p:cNvSpPr>
            <a:spLocks noGrp="1"/>
          </p:cNvSpPr>
          <p:nvPr>
            <p:ph type="sldNum" sz="quarter" idx="12"/>
          </p:nvPr>
        </p:nvSpPr>
        <p:spPr/>
        <p:txBody>
          <a:bodyPr/>
          <a:lstStyle/>
          <a:p>
            <a:fld id="{D680954E-57FD-4993-B524-A9F791F53A92}" type="slidenum">
              <a:rPr lang="en-US" smtClean="0"/>
              <a:pPr/>
              <a:t>1</a:t>
            </a:fld>
            <a:endParaRPr lang="en-US"/>
          </a:p>
        </p:txBody>
      </p:sp>
    </p:spTree>
    <p:extLst>
      <p:ext uri="{BB962C8B-B14F-4D97-AF65-F5344CB8AC3E}">
        <p14:creationId xmlns:p14="http://schemas.microsoft.com/office/powerpoint/2010/main" val="3322284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0696F-9D52-1488-EB60-0B489E1066AD}"/>
              </a:ext>
            </a:extLst>
          </p:cNvPr>
          <p:cNvSpPr>
            <a:spLocks noGrp="1"/>
          </p:cNvSpPr>
          <p:nvPr>
            <p:ph type="title"/>
          </p:nvPr>
        </p:nvSpPr>
        <p:spPr/>
        <p:txBody>
          <a:bodyPr/>
          <a:lstStyle/>
          <a:p>
            <a:r>
              <a:rPr lang="en-US" dirty="0"/>
              <a:t>Some of our accomplishments:</a:t>
            </a:r>
          </a:p>
        </p:txBody>
      </p:sp>
      <p:sp>
        <p:nvSpPr>
          <p:cNvPr id="3" name="Content Placeholder 2">
            <a:extLst>
              <a:ext uri="{FF2B5EF4-FFF2-40B4-BE49-F238E27FC236}">
                <a16:creationId xmlns:a16="http://schemas.microsoft.com/office/drawing/2014/main" id="{6F790316-FE18-41E1-133F-ECA5B58EC731}"/>
              </a:ext>
            </a:extLst>
          </p:cNvPr>
          <p:cNvSpPr>
            <a:spLocks noGrp="1"/>
          </p:cNvSpPr>
          <p:nvPr>
            <p:ph idx="1"/>
          </p:nvPr>
        </p:nvSpPr>
        <p:spPr/>
        <p:txBody>
          <a:bodyPr>
            <a:normAutofit fontScale="85000" lnSpcReduction="10000"/>
          </a:bodyPr>
          <a:lstStyle/>
          <a:p>
            <a:r>
              <a:rPr lang="en-US" dirty="0"/>
              <a:t>$62,000 in retro pay for some members of the public safety department in 2011—they had been at the wrong step on the salary schedule.</a:t>
            </a:r>
          </a:p>
          <a:p>
            <a:r>
              <a:rPr lang="en-US" dirty="0"/>
              <a:t>$5,300 in retro pay for a member who had been placed at the wrong step on the salary schedule.</a:t>
            </a:r>
          </a:p>
          <a:p>
            <a:r>
              <a:rPr lang="en-US" dirty="0"/>
              <a:t>2009 restored hours that had been cut after their contracts had been signed for members in Community Ed.</a:t>
            </a:r>
          </a:p>
          <a:p>
            <a:r>
              <a:rPr lang="en-US" dirty="0"/>
              <a:t>2012 restored hours (cut in 2011) for counselors.</a:t>
            </a:r>
          </a:p>
          <a:p>
            <a:r>
              <a:rPr lang="en-US" dirty="0"/>
              <a:t>A 20% increase for service faculty and counselors in 2015.</a:t>
            </a:r>
          </a:p>
          <a:p>
            <a:r>
              <a:rPr lang="en-US" dirty="0"/>
              <a:t>Summer 2008 made the administration pay in two equal installments when they tried to change it to three!</a:t>
            </a:r>
          </a:p>
          <a:p>
            <a:endParaRPr lang="en-US" dirty="0"/>
          </a:p>
        </p:txBody>
      </p:sp>
      <p:sp>
        <p:nvSpPr>
          <p:cNvPr id="4" name="Slide Number Placeholder 3">
            <a:extLst>
              <a:ext uri="{FF2B5EF4-FFF2-40B4-BE49-F238E27FC236}">
                <a16:creationId xmlns:a16="http://schemas.microsoft.com/office/drawing/2014/main" id="{20903674-01F6-255E-4DAF-3B7F11286B5F}"/>
              </a:ext>
            </a:extLst>
          </p:cNvPr>
          <p:cNvSpPr>
            <a:spLocks noGrp="1"/>
          </p:cNvSpPr>
          <p:nvPr>
            <p:ph type="sldNum" sz="quarter" idx="12"/>
          </p:nvPr>
        </p:nvSpPr>
        <p:spPr/>
        <p:txBody>
          <a:bodyPr/>
          <a:lstStyle/>
          <a:p>
            <a:fld id="{D680954E-57FD-4993-B524-A9F791F53A92}" type="slidenum">
              <a:rPr lang="en-US" smtClean="0"/>
              <a:pPr/>
              <a:t>10</a:t>
            </a:fld>
            <a:endParaRPr lang="en-US"/>
          </a:p>
        </p:txBody>
      </p:sp>
    </p:spTree>
    <p:extLst>
      <p:ext uri="{BB962C8B-B14F-4D97-AF65-F5344CB8AC3E}">
        <p14:creationId xmlns:p14="http://schemas.microsoft.com/office/powerpoint/2010/main" val="2277555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D40D3-2DBC-B739-8ABA-6BCE17B3444F}"/>
              </a:ext>
            </a:extLst>
          </p:cNvPr>
          <p:cNvSpPr>
            <a:spLocks noGrp="1"/>
          </p:cNvSpPr>
          <p:nvPr>
            <p:ph type="title"/>
          </p:nvPr>
        </p:nvSpPr>
        <p:spPr/>
        <p:txBody>
          <a:bodyPr/>
          <a:lstStyle/>
          <a:p>
            <a:r>
              <a:rPr lang="en-US" dirty="0"/>
              <a:t>Accomplishments--Continued</a:t>
            </a:r>
          </a:p>
        </p:txBody>
      </p:sp>
      <p:sp>
        <p:nvSpPr>
          <p:cNvPr id="3" name="Content Placeholder 2">
            <a:extLst>
              <a:ext uri="{FF2B5EF4-FFF2-40B4-BE49-F238E27FC236}">
                <a16:creationId xmlns:a16="http://schemas.microsoft.com/office/drawing/2014/main" id="{F0AB67A6-900F-3C48-2F15-54426C788827}"/>
              </a:ext>
            </a:extLst>
          </p:cNvPr>
          <p:cNvSpPr>
            <a:spLocks noGrp="1"/>
          </p:cNvSpPr>
          <p:nvPr>
            <p:ph idx="1"/>
          </p:nvPr>
        </p:nvSpPr>
        <p:spPr/>
        <p:txBody>
          <a:bodyPr>
            <a:normAutofit fontScale="92500" lnSpcReduction="20000"/>
          </a:bodyPr>
          <a:lstStyle/>
          <a:p>
            <a:r>
              <a:rPr lang="en-US" dirty="0"/>
              <a:t>Office hours pay increased from $13 per hour in 2005 to $40 an hour now—more than 200%!</a:t>
            </a:r>
          </a:p>
          <a:p>
            <a:r>
              <a:rPr lang="en-US" dirty="0"/>
              <a:t>Coaches stipends increased from a max of $9,000 to $15,000, $20,000, and $25,000! </a:t>
            </a:r>
          </a:p>
          <a:p>
            <a:r>
              <a:rPr lang="en-US" dirty="0"/>
              <a:t>Five additional columns added to the non-credit salary schedule, 2013</a:t>
            </a:r>
          </a:p>
          <a:p>
            <a:r>
              <a:rPr lang="en-US" dirty="0"/>
              <a:t>Addition of state parity funds to the salary schedule, 2013</a:t>
            </a:r>
          </a:p>
          <a:p>
            <a:r>
              <a:rPr lang="en-US" dirty="0"/>
              <a:t>A 20% increase in pay for service faculty in 2015</a:t>
            </a:r>
          </a:p>
          <a:p>
            <a:r>
              <a:rPr lang="en-US" dirty="0"/>
              <a:t>A grievance process</a:t>
            </a:r>
          </a:p>
          <a:p>
            <a:r>
              <a:rPr lang="en-US" dirty="0"/>
              <a:t>Due process in disciplinary matters—a member cannot be disciplined except for just and sufficient cause</a:t>
            </a:r>
          </a:p>
          <a:p>
            <a:endParaRPr lang="en-US" dirty="0"/>
          </a:p>
          <a:p>
            <a:endParaRPr lang="en-US" dirty="0"/>
          </a:p>
        </p:txBody>
      </p:sp>
      <p:sp>
        <p:nvSpPr>
          <p:cNvPr id="4" name="Slide Number Placeholder 3">
            <a:extLst>
              <a:ext uri="{FF2B5EF4-FFF2-40B4-BE49-F238E27FC236}">
                <a16:creationId xmlns:a16="http://schemas.microsoft.com/office/drawing/2014/main" id="{0A414CF0-9427-27CC-53DF-6DEA995D2099}"/>
              </a:ext>
            </a:extLst>
          </p:cNvPr>
          <p:cNvSpPr>
            <a:spLocks noGrp="1"/>
          </p:cNvSpPr>
          <p:nvPr>
            <p:ph type="sldNum" sz="quarter" idx="12"/>
          </p:nvPr>
        </p:nvSpPr>
        <p:spPr/>
        <p:txBody>
          <a:bodyPr/>
          <a:lstStyle/>
          <a:p>
            <a:fld id="{D680954E-57FD-4993-B524-A9F791F53A92}" type="slidenum">
              <a:rPr lang="en-US" smtClean="0"/>
              <a:pPr/>
              <a:t>11</a:t>
            </a:fld>
            <a:endParaRPr lang="en-US"/>
          </a:p>
        </p:txBody>
      </p:sp>
    </p:spTree>
    <p:extLst>
      <p:ext uri="{BB962C8B-B14F-4D97-AF65-F5344CB8AC3E}">
        <p14:creationId xmlns:p14="http://schemas.microsoft.com/office/powerpoint/2010/main" val="2507988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43539-5368-4810-AE4C-6217BCB541ED}"/>
              </a:ext>
            </a:extLst>
          </p:cNvPr>
          <p:cNvSpPr>
            <a:spLocks noGrp="1"/>
          </p:cNvSpPr>
          <p:nvPr>
            <p:ph type="title"/>
          </p:nvPr>
        </p:nvSpPr>
        <p:spPr/>
        <p:txBody>
          <a:bodyPr>
            <a:normAutofit fontScale="90000"/>
          </a:bodyPr>
          <a:lstStyle/>
          <a:p>
            <a:r>
              <a:rPr lang="en-US" dirty="0"/>
              <a:t>Highlights of the Collective Bargaining Agreement 2023—2026 </a:t>
            </a:r>
          </a:p>
        </p:txBody>
      </p:sp>
      <p:sp>
        <p:nvSpPr>
          <p:cNvPr id="3" name="Content Placeholder 2">
            <a:extLst>
              <a:ext uri="{FF2B5EF4-FFF2-40B4-BE49-F238E27FC236}">
                <a16:creationId xmlns:a16="http://schemas.microsoft.com/office/drawing/2014/main" id="{95EF78E0-FF16-4B1C-B56F-72FC349971B4}"/>
              </a:ext>
            </a:extLst>
          </p:cNvPr>
          <p:cNvSpPr>
            <a:spLocks noGrp="1"/>
          </p:cNvSpPr>
          <p:nvPr>
            <p:ph idx="1"/>
          </p:nvPr>
        </p:nvSpPr>
        <p:spPr/>
        <p:txBody>
          <a:bodyPr>
            <a:normAutofit lnSpcReduction="10000"/>
          </a:bodyPr>
          <a:lstStyle/>
          <a:p>
            <a:r>
              <a:rPr lang="en-US" dirty="0"/>
              <a:t>A 12% across the board pay increase went into effect Fall 2023</a:t>
            </a:r>
          </a:p>
          <a:p>
            <a:r>
              <a:rPr lang="en-US" dirty="0"/>
              <a:t>Office Hour Pay now $40 per hour</a:t>
            </a:r>
          </a:p>
          <a:p>
            <a:r>
              <a:rPr lang="en-US" dirty="0"/>
              <a:t>Office hours now cover all 16 weeks of the semester</a:t>
            </a:r>
          </a:p>
          <a:p>
            <a:r>
              <a:rPr lang="en-US" dirty="0"/>
              <a:t>Office hours calculated by credit load rather than by how many classes you teach</a:t>
            </a:r>
          </a:p>
          <a:p>
            <a:r>
              <a:rPr lang="en-US" dirty="0"/>
              <a:t>20% load equals 1 hour per week</a:t>
            </a:r>
          </a:p>
          <a:p>
            <a:r>
              <a:rPr lang="en-US" dirty="0"/>
              <a:t>40% load equals 2 hours per week</a:t>
            </a:r>
          </a:p>
          <a:p>
            <a:r>
              <a:rPr lang="en-US" dirty="0"/>
              <a:t>60% (or more) equals 3 hours per week</a:t>
            </a:r>
          </a:p>
          <a:p>
            <a:endParaRPr lang="en-US" dirty="0"/>
          </a:p>
        </p:txBody>
      </p:sp>
      <p:sp>
        <p:nvSpPr>
          <p:cNvPr id="4" name="Slide Number Placeholder 3">
            <a:extLst>
              <a:ext uri="{FF2B5EF4-FFF2-40B4-BE49-F238E27FC236}">
                <a16:creationId xmlns:a16="http://schemas.microsoft.com/office/drawing/2014/main" id="{EE258C77-D219-46BA-BBFF-C59FC75EBEE5}"/>
              </a:ext>
            </a:extLst>
          </p:cNvPr>
          <p:cNvSpPr>
            <a:spLocks noGrp="1"/>
          </p:cNvSpPr>
          <p:nvPr>
            <p:ph type="sldNum" sz="quarter" idx="12"/>
          </p:nvPr>
        </p:nvSpPr>
        <p:spPr/>
        <p:txBody>
          <a:bodyPr/>
          <a:lstStyle/>
          <a:p>
            <a:fld id="{D680954E-57FD-4993-B524-A9F791F53A92}" type="slidenum">
              <a:rPr lang="en-US" smtClean="0"/>
              <a:pPr/>
              <a:t>12</a:t>
            </a:fld>
            <a:endParaRPr lang="en-US"/>
          </a:p>
        </p:txBody>
      </p:sp>
    </p:spTree>
    <p:extLst>
      <p:ext uri="{BB962C8B-B14F-4D97-AF65-F5344CB8AC3E}">
        <p14:creationId xmlns:p14="http://schemas.microsoft.com/office/powerpoint/2010/main" val="748746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9B2A6-BD4E-725C-1F98-38FBA3095812}"/>
              </a:ext>
            </a:extLst>
          </p:cNvPr>
          <p:cNvSpPr>
            <a:spLocks noGrp="1"/>
          </p:cNvSpPr>
          <p:nvPr>
            <p:ph type="title"/>
          </p:nvPr>
        </p:nvSpPr>
        <p:spPr/>
        <p:txBody>
          <a:bodyPr>
            <a:normAutofit fontScale="90000"/>
          </a:bodyPr>
          <a:lstStyle/>
          <a:p>
            <a:r>
              <a:rPr lang="en-US" dirty="0"/>
              <a:t>Highlights of the Collective Bargaining Agreement 2023—2026 </a:t>
            </a:r>
          </a:p>
        </p:txBody>
      </p:sp>
      <p:sp>
        <p:nvSpPr>
          <p:cNvPr id="3" name="Content Placeholder 2">
            <a:extLst>
              <a:ext uri="{FF2B5EF4-FFF2-40B4-BE49-F238E27FC236}">
                <a16:creationId xmlns:a16="http://schemas.microsoft.com/office/drawing/2014/main" id="{F70388CC-CA87-2489-366A-24860E541ABF}"/>
              </a:ext>
            </a:extLst>
          </p:cNvPr>
          <p:cNvSpPr>
            <a:spLocks noGrp="1"/>
          </p:cNvSpPr>
          <p:nvPr>
            <p:ph idx="1"/>
          </p:nvPr>
        </p:nvSpPr>
        <p:spPr/>
        <p:txBody>
          <a:bodyPr>
            <a:normAutofit lnSpcReduction="10000"/>
          </a:bodyPr>
          <a:lstStyle/>
          <a:p>
            <a:r>
              <a:rPr lang="en-US" dirty="0"/>
              <a:t>Sick leave ratio increased from 16:1 to 15:1</a:t>
            </a:r>
          </a:p>
          <a:p>
            <a:r>
              <a:rPr lang="en-US" dirty="0"/>
              <a:t>“Bumping Rights” for Pool 2 credit instructors:</a:t>
            </a:r>
          </a:p>
          <a:p>
            <a:r>
              <a:rPr lang="en-US" dirty="0"/>
              <a:t>If you are displaced by a full-time instructor in order for them to make load, you can “bump” the least senior person in your department </a:t>
            </a:r>
          </a:p>
          <a:p>
            <a:r>
              <a:rPr lang="en-US" dirty="0"/>
              <a:t>Professional development increase to 2 hours per semester length class or its equivalent, to a maximum of 6 hours in a semester</a:t>
            </a:r>
          </a:p>
          <a:p>
            <a:r>
              <a:rPr lang="en-US" dirty="0"/>
              <a:t>Four additional hours available through the “supplemental” clause  </a:t>
            </a:r>
          </a:p>
          <a:p>
            <a:endParaRPr lang="en-US" dirty="0"/>
          </a:p>
        </p:txBody>
      </p:sp>
      <p:sp>
        <p:nvSpPr>
          <p:cNvPr id="4" name="Slide Number Placeholder 3">
            <a:extLst>
              <a:ext uri="{FF2B5EF4-FFF2-40B4-BE49-F238E27FC236}">
                <a16:creationId xmlns:a16="http://schemas.microsoft.com/office/drawing/2014/main" id="{AC34E6A6-53B9-E0E6-9182-DF29B1367BDC}"/>
              </a:ext>
            </a:extLst>
          </p:cNvPr>
          <p:cNvSpPr>
            <a:spLocks noGrp="1"/>
          </p:cNvSpPr>
          <p:nvPr>
            <p:ph type="sldNum" sz="quarter" idx="12"/>
          </p:nvPr>
        </p:nvSpPr>
        <p:spPr/>
        <p:txBody>
          <a:bodyPr/>
          <a:lstStyle/>
          <a:p>
            <a:fld id="{D680954E-57FD-4993-B524-A9F791F53A92}" type="slidenum">
              <a:rPr lang="en-US" smtClean="0"/>
              <a:pPr/>
              <a:t>13</a:t>
            </a:fld>
            <a:endParaRPr lang="en-US"/>
          </a:p>
        </p:txBody>
      </p:sp>
    </p:spTree>
    <p:extLst>
      <p:ext uri="{BB962C8B-B14F-4D97-AF65-F5344CB8AC3E}">
        <p14:creationId xmlns:p14="http://schemas.microsoft.com/office/powerpoint/2010/main" val="1391293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C6B59-66A4-418F-BF5B-9913801ADE4C}"/>
              </a:ext>
            </a:extLst>
          </p:cNvPr>
          <p:cNvSpPr>
            <a:spLocks noGrp="1"/>
          </p:cNvSpPr>
          <p:nvPr>
            <p:ph type="title"/>
          </p:nvPr>
        </p:nvSpPr>
        <p:spPr/>
        <p:txBody>
          <a:bodyPr/>
          <a:lstStyle/>
          <a:p>
            <a:r>
              <a:rPr lang="en-US" dirty="0"/>
              <a:t>Article 12: Workload and Assignment</a:t>
            </a:r>
          </a:p>
        </p:txBody>
      </p:sp>
      <p:sp>
        <p:nvSpPr>
          <p:cNvPr id="3" name="Content Placeholder 2">
            <a:extLst>
              <a:ext uri="{FF2B5EF4-FFF2-40B4-BE49-F238E27FC236}">
                <a16:creationId xmlns:a16="http://schemas.microsoft.com/office/drawing/2014/main" id="{69769500-11EF-48C2-B805-25A6056B5FFB}"/>
              </a:ext>
            </a:extLst>
          </p:cNvPr>
          <p:cNvSpPr>
            <a:spLocks noGrp="1"/>
          </p:cNvSpPr>
          <p:nvPr>
            <p:ph idx="1"/>
          </p:nvPr>
        </p:nvSpPr>
        <p:spPr>
          <a:xfrm>
            <a:off x="628650" y="1600200"/>
            <a:ext cx="7886700" cy="4576763"/>
          </a:xfrm>
        </p:spPr>
        <p:txBody>
          <a:bodyPr>
            <a:normAutofit/>
          </a:bodyPr>
          <a:lstStyle/>
          <a:p>
            <a:endParaRPr lang="en-US" dirty="0"/>
          </a:p>
          <a:p>
            <a:r>
              <a:rPr lang="en-US" dirty="0"/>
              <a:t>We now have a straight seniority system for credit instructors, modeled after the full-time contract. New hires and those with less than 8 semesters will be placed in Pool One.  Members with more than 8 semesters service will be in Pool 2, with seniority rights.  </a:t>
            </a:r>
          </a:p>
          <a:p>
            <a:r>
              <a:rPr lang="en-US" dirty="0"/>
              <a:t>Non-credit assignments no changes; see Article 12.10</a:t>
            </a:r>
          </a:p>
        </p:txBody>
      </p:sp>
      <p:sp>
        <p:nvSpPr>
          <p:cNvPr id="4" name="Slide Number Placeholder 3">
            <a:extLst>
              <a:ext uri="{FF2B5EF4-FFF2-40B4-BE49-F238E27FC236}">
                <a16:creationId xmlns:a16="http://schemas.microsoft.com/office/drawing/2014/main" id="{EDD6BB0E-1CC5-483C-8C89-0479A4465E8A}"/>
              </a:ext>
            </a:extLst>
          </p:cNvPr>
          <p:cNvSpPr>
            <a:spLocks noGrp="1"/>
          </p:cNvSpPr>
          <p:nvPr>
            <p:ph type="sldNum" sz="quarter" idx="12"/>
          </p:nvPr>
        </p:nvSpPr>
        <p:spPr/>
        <p:txBody>
          <a:bodyPr/>
          <a:lstStyle/>
          <a:p>
            <a:fld id="{00FC0E5D-862B-49A3-910B-4AF609A1AC1E}" type="slidenum">
              <a:rPr lang="en-US" smtClean="0"/>
              <a:pPr/>
              <a:t>14</a:t>
            </a:fld>
            <a:endParaRPr lang="en-US"/>
          </a:p>
        </p:txBody>
      </p:sp>
    </p:spTree>
    <p:extLst>
      <p:ext uri="{BB962C8B-B14F-4D97-AF65-F5344CB8AC3E}">
        <p14:creationId xmlns:p14="http://schemas.microsoft.com/office/powerpoint/2010/main" val="2906862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FD6F0-C4BA-4045-826E-8FDD84BB7F96}"/>
              </a:ext>
            </a:extLst>
          </p:cNvPr>
          <p:cNvSpPr>
            <a:spLocks noGrp="1"/>
          </p:cNvSpPr>
          <p:nvPr>
            <p:ph type="title"/>
          </p:nvPr>
        </p:nvSpPr>
        <p:spPr/>
        <p:txBody>
          <a:bodyPr/>
          <a:lstStyle/>
          <a:p>
            <a:r>
              <a:rPr lang="en-US" dirty="0"/>
              <a:t>Article 14 Office Hours</a:t>
            </a:r>
          </a:p>
        </p:txBody>
      </p:sp>
      <p:sp>
        <p:nvSpPr>
          <p:cNvPr id="3" name="Content Placeholder 2">
            <a:extLst>
              <a:ext uri="{FF2B5EF4-FFF2-40B4-BE49-F238E27FC236}">
                <a16:creationId xmlns:a16="http://schemas.microsoft.com/office/drawing/2014/main" id="{FE7CFA6E-BCEF-45E1-84C3-6242FECE88A1}"/>
              </a:ext>
            </a:extLst>
          </p:cNvPr>
          <p:cNvSpPr>
            <a:spLocks noGrp="1"/>
          </p:cNvSpPr>
          <p:nvPr>
            <p:ph idx="1"/>
          </p:nvPr>
        </p:nvSpPr>
        <p:spPr/>
        <p:txBody>
          <a:bodyPr>
            <a:normAutofit/>
          </a:bodyPr>
          <a:lstStyle/>
          <a:p>
            <a:r>
              <a:rPr lang="en-US" dirty="0"/>
              <a:t>Parity with full time:  Typically, full time has five classes and five office hours.</a:t>
            </a:r>
          </a:p>
          <a:p>
            <a:r>
              <a:rPr lang="en-US" dirty="0"/>
              <a:t>We fought for years for this; finally achieved it in 2020.  One class = 1 hour per week, 2 classes = 2 hours, 3 classes = 3 hours.  </a:t>
            </a:r>
          </a:p>
          <a:p>
            <a:r>
              <a:rPr lang="en-US" dirty="0"/>
              <a:t>An office hour is now 60 minutes long, vs. 45 minutes previously.</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E3237AF-F187-4A94-83C2-8951C535E037}"/>
              </a:ext>
            </a:extLst>
          </p:cNvPr>
          <p:cNvSpPr>
            <a:spLocks noGrp="1"/>
          </p:cNvSpPr>
          <p:nvPr>
            <p:ph type="sldNum" sz="quarter" idx="12"/>
          </p:nvPr>
        </p:nvSpPr>
        <p:spPr/>
        <p:txBody>
          <a:bodyPr/>
          <a:lstStyle/>
          <a:p>
            <a:fld id="{00FC0E5D-862B-49A3-910B-4AF609A1AC1E}" type="slidenum">
              <a:rPr lang="en-US" smtClean="0"/>
              <a:pPr/>
              <a:t>15</a:t>
            </a:fld>
            <a:endParaRPr lang="en-US"/>
          </a:p>
        </p:txBody>
      </p:sp>
    </p:spTree>
    <p:extLst>
      <p:ext uri="{BB962C8B-B14F-4D97-AF65-F5344CB8AC3E}">
        <p14:creationId xmlns:p14="http://schemas.microsoft.com/office/powerpoint/2010/main" val="903090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5138E-EFB5-428B-BE8C-E8856658C70A}"/>
              </a:ext>
            </a:extLst>
          </p:cNvPr>
          <p:cNvSpPr>
            <a:spLocks noGrp="1"/>
          </p:cNvSpPr>
          <p:nvPr>
            <p:ph type="title"/>
          </p:nvPr>
        </p:nvSpPr>
        <p:spPr/>
        <p:txBody>
          <a:bodyPr/>
          <a:lstStyle/>
          <a:p>
            <a:r>
              <a:rPr lang="en-US" dirty="0"/>
              <a:t>Article 14 Office Hours </a:t>
            </a:r>
          </a:p>
        </p:txBody>
      </p:sp>
      <p:sp>
        <p:nvSpPr>
          <p:cNvPr id="3" name="Content Placeholder 2">
            <a:extLst>
              <a:ext uri="{FF2B5EF4-FFF2-40B4-BE49-F238E27FC236}">
                <a16:creationId xmlns:a16="http://schemas.microsoft.com/office/drawing/2014/main" id="{3CE2C80B-7EBE-4923-84AA-74FA06A0EADA}"/>
              </a:ext>
            </a:extLst>
          </p:cNvPr>
          <p:cNvSpPr>
            <a:spLocks noGrp="1"/>
          </p:cNvSpPr>
          <p:nvPr>
            <p:ph idx="1"/>
          </p:nvPr>
        </p:nvSpPr>
        <p:spPr/>
        <p:txBody>
          <a:bodyPr/>
          <a:lstStyle/>
          <a:p>
            <a:r>
              <a:rPr lang="en-US" dirty="0"/>
              <a:t>Many CCs have no office hours, or they are very few and the pay is low (minimum wage low!)</a:t>
            </a:r>
          </a:p>
          <a:p>
            <a:r>
              <a:rPr lang="en-US" dirty="0"/>
              <a:t>Before the union part time instructors had no office hours and were expected to meet with students on their own time, (without pay)</a:t>
            </a:r>
          </a:p>
        </p:txBody>
      </p:sp>
      <p:sp>
        <p:nvSpPr>
          <p:cNvPr id="4" name="Slide Number Placeholder 3">
            <a:extLst>
              <a:ext uri="{FF2B5EF4-FFF2-40B4-BE49-F238E27FC236}">
                <a16:creationId xmlns:a16="http://schemas.microsoft.com/office/drawing/2014/main" id="{AEAE0F77-DFA0-445B-ACBC-49EA3C4468B1}"/>
              </a:ext>
            </a:extLst>
          </p:cNvPr>
          <p:cNvSpPr>
            <a:spLocks noGrp="1"/>
          </p:cNvSpPr>
          <p:nvPr>
            <p:ph type="sldNum" sz="quarter" idx="12"/>
          </p:nvPr>
        </p:nvSpPr>
        <p:spPr/>
        <p:txBody>
          <a:bodyPr/>
          <a:lstStyle/>
          <a:p>
            <a:fld id="{D680954E-57FD-4993-B524-A9F791F53A92}" type="slidenum">
              <a:rPr lang="en-US" smtClean="0"/>
              <a:pPr/>
              <a:t>16</a:t>
            </a:fld>
            <a:endParaRPr lang="en-US"/>
          </a:p>
        </p:txBody>
      </p:sp>
    </p:spTree>
    <p:extLst>
      <p:ext uri="{BB962C8B-B14F-4D97-AF65-F5344CB8AC3E}">
        <p14:creationId xmlns:p14="http://schemas.microsoft.com/office/powerpoint/2010/main" val="2785823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E8FD-1858-43BC-95CB-57757323C568}"/>
              </a:ext>
            </a:extLst>
          </p:cNvPr>
          <p:cNvSpPr>
            <a:spLocks noGrp="1"/>
          </p:cNvSpPr>
          <p:nvPr>
            <p:ph type="title"/>
          </p:nvPr>
        </p:nvSpPr>
        <p:spPr/>
        <p:txBody>
          <a:bodyPr/>
          <a:lstStyle/>
          <a:p>
            <a:r>
              <a:rPr lang="en-US" dirty="0"/>
              <a:t>Article 13:  Evaluations</a:t>
            </a:r>
          </a:p>
        </p:txBody>
      </p:sp>
      <p:sp>
        <p:nvSpPr>
          <p:cNvPr id="3" name="Content Placeholder 2">
            <a:extLst>
              <a:ext uri="{FF2B5EF4-FFF2-40B4-BE49-F238E27FC236}">
                <a16:creationId xmlns:a16="http://schemas.microsoft.com/office/drawing/2014/main" id="{24042747-BFA9-4F9B-9496-FD9AE7D4B481}"/>
              </a:ext>
            </a:extLst>
          </p:cNvPr>
          <p:cNvSpPr>
            <a:spLocks noGrp="1"/>
          </p:cNvSpPr>
          <p:nvPr>
            <p:ph idx="1"/>
          </p:nvPr>
        </p:nvSpPr>
        <p:spPr/>
        <p:txBody>
          <a:bodyPr>
            <a:normAutofit fontScale="92500" lnSpcReduction="10000"/>
          </a:bodyPr>
          <a:lstStyle/>
          <a:p>
            <a:r>
              <a:rPr lang="en-US" dirty="0"/>
              <a:t>If you are a new hire, you can expect to be evaluated in your first and second semesters.</a:t>
            </a:r>
          </a:p>
          <a:p>
            <a:r>
              <a:rPr lang="en-US" dirty="0"/>
              <a:t>If both these are satisfactory, you will be evaluated again in your sixth semester, your “Gateway” evaluation.  If this is successful, you will move into Pool 2 after your eighth semester.</a:t>
            </a:r>
          </a:p>
          <a:p>
            <a:r>
              <a:rPr lang="en-US" dirty="0"/>
              <a:t>Once in Pool 2, you will be evaluated every six semesters, per the Ed. Code.</a:t>
            </a:r>
          </a:p>
          <a:p>
            <a:r>
              <a:rPr lang="en-US" dirty="0"/>
              <a:t>One exception:  you can be evaluated “off cycle” if there is a </a:t>
            </a:r>
            <a:r>
              <a:rPr lang="en-US" u="sng" dirty="0"/>
              <a:t>documented</a:t>
            </a:r>
            <a:r>
              <a:rPr lang="en-US" dirty="0"/>
              <a:t> reason for it. </a:t>
            </a:r>
            <a:r>
              <a:rPr lang="en-US" sz="1300" dirty="0"/>
              <a:t>ii</a:t>
            </a:r>
          </a:p>
          <a:p>
            <a:r>
              <a:rPr lang="en-US" sz="1200" dirty="0"/>
              <a:t>ii </a:t>
            </a:r>
            <a:r>
              <a:rPr lang="en-US" sz="1900" dirty="0"/>
              <a:t>We wanted to prevent the eval process from becoming a way to harass or intimidate our members</a:t>
            </a:r>
          </a:p>
        </p:txBody>
      </p:sp>
      <p:sp>
        <p:nvSpPr>
          <p:cNvPr id="4" name="Slide Number Placeholder 3">
            <a:extLst>
              <a:ext uri="{FF2B5EF4-FFF2-40B4-BE49-F238E27FC236}">
                <a16:creationId xmlns:a16="http://schemas.microsoft.com/office/drawing/2014/main" id="{B714E4F3-3D6F-4EE6-9FCC-A6E087DCF46C}"/>
              </a:ext>
            </a:extLst>
          </p:cNvPr>
          <p:cNvSpPr>
            <a:spLocks noGrp="1"/>
          </p:cNvSpPr>
          <p:nvPr>
            <p:ph type="sldNum" sz="quarter" idx="12"/>
          </p:nvPr>
        </p:nvSpPr>
        <p:spPr/>
        <p:txBody>
          <a:bodyPr/>
          <a:lstStyle/>
          <a:p>
            <a:fld id="{D680954E-57FD-4993-B524-A9F791F53A92}" type="slidenum">
              <a:rPr lang="en-US" smtClean="0"/>
              <a:pPr/>
              <a:t>17</a:t>
            </a:fld>
            <a:endParaRPr lang="en-US"/>
          </a:p>
        </p:txBody>
      </p:sp>
    </p:spTree>
    <p:extLst>
      <p:ext uri="{BB962C8B-B14F-4D97-AF65-F5344CB8AC3E}">
        <p14:creationId xmlns:p14="http://schemas.microsoft.com/office/powerpoint/2010/main" val="2833308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FA379-3B5D-4F01-A82D-A6B9C98A9AD4}"/>
              </a:ext>
            </a:extLst>
          </p:cNvPr>
          <p:cNvSpPr>
            <a:spLocks noGrp="1"/>
          </p:cNvSpPr>
          <p:nvPr>
            <p:ph type="title"/>
          </p:nvPr>
        </p:nvSpPr>
        <p:spPr/>
        <p:txBody>
          <a:bodyPr/>
          <a:lstStyle/>
          <a:p>
            <a:r>
              <a:rPr lang="en-US" dirty="0"/>
              <a:t>Evaluations Continued</a:t>
            </a:r>
          </a:p>
        </p:txBody>
      </p:sp>
      <p:sp>
        <p:nvSpPr>
          <p:cNvPr id="3" name="Content Placeholder 2">
            <a:extLst>
              <a:ext uri="{FF2B5EF4-FFF2-40B4-BE49-F238E27FC236}">
                <a16:creationId xmlns:a16="http://schemas.microsoft.com/office/drawing/2014/main" id="{73B2AF4D-B381-4DB6-9AA0-98DB146E24C1}"/>
              </a:ext>
            </a:extLst>
          </p:cNvPr>
          <p:cNvSpPr>
            <a:spLocks noGrp="1"/>
          </p:cNvSpPr>
          <p:nvPr>
            <p:ph idx="1"/>
          </p:nvPr>
        </p:nvSpPr>
        <p:spPr/>
        <p:txBody>
          <a:bodyPr>
            <a:normAutofit fontScale="92500" lnSpcReduction="10000"/>
          </a:bodyPr>
          <a:lstStyle/>
          <a:p>
            <a:r>
              <a:rPr lang="en-US" dirty="0"/>
              <a:t>The stipend for doing an evaluation is increased from $150 to $200 (for part-time evaluators only)</a:t>
            </a:r>
          </a:p>
          <a:p>
            <a:r>
              <a:rPr lang="en-US" dirty="0"/>
              <a:t>You can negotiate with your evaluator on the date and time he/she comes to observe your class. </a:t>
            </a:r>
            <a:r>
              <a:rPr lang="en-US" sz="1300" dirty="0"/>
              <a:t>iii</a:t>
            </a:r>
          </a:p>
          <a:p>
            <a:r>
              <a:rPr lang="en-US" dirty="0"/>
              <a:t>You can request a different evaluator if you are not happy or comfortable with the person assigned. </a:t>
            </a:r>
            <a:r>
              <a:rPr lang="en-US" sz="1300" dirty="0"/>
              <a:t>iv</a:t>
            </a:r>
          </a:p>
          <a:p>
            <a:r>
              <a:rPr lang="en-US" dirty="0"/>
              <a:t>You can even have a fellow part-timer do your evaluation, if he/she is qualified.</a:t>
            </a:r>
          </a:p>
          <a:p>
            <a:r>
              <a:rPr lang="en-US" sz="1300" dirty="0"/>
              <a:t>iii</a:t>
            </a:r>
            <a:r>
              <a:rPr lang="en-US" sz="2400" dirty="0"/>
              <a:t> </a:t>
            </a:r>
            <a:r>
              <a:rPr lang="en-US" sz="2000" dirty="0"/>
              <a:t>You may have a lesson you are especially proud of that you want the evaluator to see</a:t>
            </a:r>
          </a:p>
          <a:p>
            <a:r>
              <a:rPr lang="en-US" sz="1300" dirty="0"/>
              <a:t>iv </a:t>
            </a:r>
            <a:r>
              <a:rPr lang="en-US" sz="2000" dirty="0"/>
              <a:t>Sometimes personalities or teaching styles conflict</a:t>
            </a:r>
          </a:p>
        </p:txBody>
      </p:sp>
      <p:sp>
        <p:nvSpPr>
          <p:cNvPr id="4" name="Slide Number Placeholder 3">
            <a:extLst>
              <a:ext uri="{FF2B5EF4-FFF2-40B4-BE49-F238E27FC236}">
                <a16:creationId xmlns:a16="http://schemas.microsoft.com/office/drawing/2014/main" id="{3AF9BC67-1902-4E80-AB33-3D0E3DF75669}"/>
              </a:ext>
            </a:extLst>
          </p:cNvPr>
          <p:cNvSpPr>
            <a:spLocks noGrp="1"/>
          </p:cNvSpPr>
          <p:nvPr>
            <p:ph type="sldNum" sz="quarter" idx="12"/>
          </p:nvPr>
        </p:nvSpPr>
        <p:spPr/>
        <p:txBody>
          <a:bodyPr/>
          <a:lstStyle/>
          <a:p>
            <a:fld id="{00FC0E5D-862B-49A3-910B-4AF609A1AC1E}" type="slidenum">
              <a:rPr lang="en-US" smtClean="0"/>
              <a:pPr/>
              <a:t>18</a:t>
            </a:fld>
            <a:endParaRPr lang="en-US"/>
          </a:p>
        </p:txBody>
      </p:sp>
    </p:spTree>
    <p:extLst>
      <p:ext uri="{BB962C8B-B14F-4D97-AF65-F5344CB8AC3E}">
        <p14:creationId xmlns:p14="http://schemas.microsoft.com/office/powerpoint/2010/main" val="1239968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13A9-64D5-4FBB-3441-C5C2BBD6538B}"/>
              </a:ext>
            </a:extLst>
          </p:cNvPr>
          <p:cNvSpPr>
            <a:spLocks noGrp="1"/>
          </p:cNvSpPr>
          <p:nvPr>
            <p:ph type="title"/>
          </p:nvPr>
        </p:nvSpPr>
        <p:spPr>
          <a:xfrm>
            <a:off x="628650" y="365127"/>
            <a:ext cx="7886700" cy="1006474"/>
          </a:xfrm>
        </p:spPr>
        <p:txBody>
          <a:bodyPr>
            <a:normAutofit fontScale="90000"/>
          </a:bodyPr>
          <a:lstStyle/>
          <a:p>
            <a:r>
              <a:rPr lang="en-US" dirty="0"/>
              <a:t>Definition of Parity Increased from 76% to 81%--It doesn’t sound like much, but it was a long time coming!</a:t>
            </a:r>
          </a:p>
        </p:txBody>
      </p:sp>
      <p:pic>
        <p:nvPicPr>
          <p:cNvPr id="1026" name="Picture 2" descr="people celebrating a small victory. Image 1 of 4">
            <a:extLst>
              <a:ext uri="{FF2B5EF4-FFF2-40B4-BE49-F238E27FC236}">
                <a16:creationId xmlns:a16="http://schemas.microsoft.com/office/drawing/2014/main" id="{67F4E67A-6A75-78CB-6265-A6A1357497F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64579" y="1825625"/>
            <a:ext cx="7614841"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CBFD91B3-1447-851F-AF1F-F5BCFA0DDD51}"/>
              </a:ext>
            </a:extLst>
          </p:cNvPr>
          <p:cNvSpPr>
            <a:spLocks noGrp="1"/>
          </p:cNvSpPr>
          <p:nvPr>
            <p:ph type="sldNum" sz="quarter" idx="12"/>
          </p:nvPr>
        </p:nvSpPr>
        <p:spPr/>
        <p:txBody>
          <a:bodyPr/>
          <a:lstStyle/>
          <a:p>
            <a:fld id="{D680954E-57FD-4993-B524-A9F791F53A92}" type="slidenum">
              <a:rPr lang="en-US" smtClean="0"/>
              <a:pPr/>
              <a:t>19</a:t>
            </a:fld>
            <a:endParaRPr lang="en-US"/>
          </a:p>
        </p:txBody>
      </p:sp>
    </p:spTree>
    <p:extLst>
      <p:ext uri="{BB962C8B-B14F-4D97-AF65-F5344CB8AC3E}">
        <p14:creationId xmlns:p14="http://schemas.microsoft.com/office/powerpoint/2010/main" val="1436456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33C9E-4A4E-129F-340D-5E0E9FE5EA1E}"/>
              </a:ext>
            </a:extLst>
          </p:cNvPr>
          <p:cNvSpPr>
            <a:spLocks noGrp="1"/>
          </p:cNvSpPr>
          <p:nvPr>
            <p:ph type="title"/>
          </p:nvPr>
        </p:nvSpPr>
        <p:spPr/>
        <p:txBody>
          <a:bodyPr/>
          <a:lstStyle/>
          <a:p>
            <a:r>
              <a:rPr lang="en-US" dirty="0"/>
              <a:t>Know Your Contract</a:t>
            </a:r>
          </a:p>
        </p:txBody>
      </p:sp>
      <p:sp>
        <p:nvSpPr>
          <p:cNvPr id="3" name="Content Placeholder 2">
            <a:extLst>
              <a:ext uri="{FF2B5EF4-FFF2-40B4-BE49-F238E27FC236}">
                <a16:creationId xmlns:a16="http://schemas.microsoft.com/office/drawing/2014/main" id="{910EC8B7-E7BB-7883-E3B7-D6632269EC12}"/>
              </a:ext>
            </a:extLst>
          </p:cNvPr>
          <p:cNvSpPr>
            <a:spLocks noGrp="1"/>
          </p:cNvSpPr>
          <p:nvPr>
            <p:ph idx="1"/>
          </p:nvPr>
        </p:nvSpPr>
        <p:spPr/>
        <p:txBody>
          <a:bodyPr/>
          <a:lstStyle/>
          <a:p>
            <a:r>
              <a:rPr lang="en-US" dirty="0"/>
              <a:t>Collective Bargaining Agreement</a:t>
            </a:r>
          </a:p>
          <a:p>
            <a:r>
              <a:rPr lang="en-US" dirty="0"/>
              <a:t>July 1, 2023—June 30, 2026</a:t>
            </a:r>
          </a:p>
        </p:txBody>
      </p:sp>
      <p:sp>
        <p:nvSpPr>
          <p:cNvPr id="4" name="Slide Number Placeholder 3">
            <a:extLst>
              <a:ext uri="{FF2B5EF4-FFF2-40B4-BE49-F238E27FC236}">
                <a16:creationId xmlns:a16="http://schemas.microsoft.com/office/drawing/2014/main" id="{BAF45ADF-FE01-2DF3-412F-2ABD174F8102}"/>
              </a:ext>
            </a:extLst>
          </p:cNvPr>
          <p:cNvSpPr>
            <a:spLocks noGrp="1"/>
          </p:cNvSpPr>
          <p:nvPr>
            <p:ph type="sldNum" sz="quarter" idx="12"/>
          </p:nvPr>
        </p:nvSpPr>
        <p:spPr/>
        <p:txBody>
          <a:bodyPr/>
          <a:lstStyle/>
          <a:p>
            <a:fld id="{D680954E-57FD-4993-B524-A9F791F53A92}" type="slidenum">
              <a:rPr lang="en-US" smtClean="0"/>
              <a:pPr/>
              <a:t>2</a:t>
            </a:fld>
            <a:endParaRPr lang="en-US"/>
          </a:p>
        </p:txBody>
      </p:sp>
    </p:spTree>
    <p:extLst>
      <p:ext uri="{BB962C8B-B14F-4D97-AF65-F5344CB8AC3E}">
        <p14:creationId xmlns:p14="http://schemas.microsoft.com/office/powerpoint/2010/main" val="1428003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F829C-184D-4A1A-9EAC-BA4FC26482DA}"/>
              </a:ext>
            </a:extLst>
          </p:cNvPr>
          <p:cNvSpPr>
            <a:spLocks noGrp="1"/>
          </p:cNvSpPr>
          <p:nvPr>
            <p:ph type="title"/>
          </p:nvPr>
        </p:nvSpPr>
        <p:spPr/>
        <p:txBody>
          <a:bodyPr/>
          <a:lstStyle/>
          <a:p>
            <a:r>
              <a:rPr lang="en-US" dirty="0"/>
              <a:t>Other:</a:t>
            </a:r>
          </a:p>
        </p:txBody>
      </p:sp>
      <p:sp>
        <p:nvSpPr>
          <p:cNvPr id="3" name="Content Placeholder 2">
            <a:extLst>
              <a:ext uri="{FF2B5EF4-FFF2-40B4-BE49-F238E27FC236}">
                <a16:creationId xmlns:a16="http://schemas.microsoft.com/office/drawing/2014/main" id="{7AB57212-B9F0-467B-9DF4-EBBBB3985802}"/>
              </a:ext>
            </a:extLst>
          </p:cNvPr>
          <p:cNvSpPr>
            <a:spLocks noGrp="1"/>
          </p:cNvSpPr>
          <p:nvPr>
            <p:ph idx="1"/>
          </p:nvPr>
        </p:nvSpPr>
        <p:spPr/>
        <p:txBody>
          <a:bodyPr/>
          <a:lstStyle/>
          <a:p>
            <a:r>
              <a:rPr lang="en-US" dirty="0"/>
              <a:t>You can challenge, in writing, anything negative said about you or your teaching style on your evaluation.</a:t>
            </a:r>
          </a:p>
          <a:p>
            <a:r>
              <a:rPr lang="en-US" dirty="0"/>
              <a:t>You have right to be notified of any negative material placed in your personnel file and respond to that as well.</a:t>
            </a:r>
          </a:p>
          <a:p>
            <a:endParaRPr lang="en-US" dirty="0"/>
          </a:p>
        </p:txBody>
      </p:sp>
      <p:sp>
        <p:nvSpPr>
          <p:cNvPr id="4" name="Slide Number Placeholder 3">
            <a:extLst>
              <a:ext uri="{FF2B5EF4-FFF2-40B4-BE49-F238E27FC236}">
                <a16:creationId xmlns:a16="http://schemas.microsoft.com/office/drawing/2014/main" id="{D22F8AF5-FD35-4500-A00D-F8349460B10C}"/>
              </a:ext>
            </a:extLst>
          </p:cNvPr>
          <p:cNvSpPr>
            <a:spLocks noGrp="1"/>
          </p:cNvSpPr>
          <p:nvPr>
            <p:ph type="sldNum" sz="quarter" idx="12"/>
          </p:nvPr>
        </p:nvSpPr>
        <p:spPr/>
        <p:txBody>
          <a:bodyPr/>
          <a:lstStyle/>
          <a:p>
            <a:fld id="{D680954E-57FD-4993-B524-A9F791F53A92}" type="slidenum">
              <a:rPr lang="en-US" smtClean="0"/>
              <a:pPr/>
              <a:t>20</a:t>
            </a:fld>
            <a:endParaRPr lang="en-US"/>
          </a:p>
        </p:txBody>
      </p:sp>
    </p:spTree>
    <p:extLst>
      <p:ext uri="{BB962C8B-B14F-4D97-AF65-F5344CB8AC3E}">
        <p14:creationId xmlns:p14="http://schemas.microsoft.com/office/powerpoint/2010/main" val="2384826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D315-E94E-1DD1-5525-F436CE171F3B}"/>
              </a:ext>
            </a:extLst>
          </p:cNvPr>
          <p:cNvSpPr>
            <a:spLocks noGrp="1"/>
          </p:cNvSpPr>
          <p:nvPr>
            <p:ph type="title"/>
          </p:nvPr>
        </p:nvSpPr>
        <p:spPr/>
        <p:txBody>
          <a:bodyPr/>
          <a:lstStyle/>
          <a:p>
            <a:r>
              <a:rPr lang="en-US" dirty="0"/>
              <a:t>Other:</a:t>
            </a:r>
          </a:p>
        </p:txBody>
      </p:sp>
      <p:sp>
        <p:nvSpPr>
          <p:cNvPr id="3" name="Content Placeholder 2">
            <a:extLst>
              <a:ext uri="{FF2B5EF4-FFF2-40B4-BE49-F238E27FC236}">
                <a16:creationId xmlns:a16="http://schemas.microsoft.com/office/drawing/2014/main" id="{C64D5814-099C-D634-CB1D-C3D172FC330E}"/>
              </a:ext>
            </a:extLst>
          </p:cNvPr>
          <p:cNvSpPr>
            <a:spLocks noGrp="1"/>
          </p:cNvSpPr>
          <p:nvPr>
            <p:ph idx="1"/>
          </p:nvPr>
        </p:nvSpPr>
        <p:spPr/>
        <p:txBody>
          <a:bodyPr/>
          <a:lstStyle/>
          <a:p>
            <a:r>
              <a:rPr lang="en-US" dirty="0"/>
              <a:t>Check your Hancock email!</a:t>
            </a:r>
          </a:p>
          <a:p>
            <a:r>
              <a:rPr lang="en-US" dirty="0"/>
              <a:t>People have lost assignments for not checking their email</a:t>
            </a:r>
          </a:p>
          <a:p>
            <a:endParaRPr lang="en-US" dirty="0"/>
          </a:p>
        </p:txBody>
      </p:sp>
      <p:sp>
        <p:nvSpPr>
          <p:cNvPr id="4" name="Slide Number Placeholder 3">
            <a:extLst>
              <a:ext uri="{FF2B5EF4-FFF2-40B4-BE49-F238E27FC236}">
                <a16:creationId xmlns:a16="http://schemas.microsoft.com/office/drawing/2014/main" id="{BDF8FD36-027D-D7A2-C571-208A69FCCDFD}"/>
              </a:ext>
            </a:extLst>
          </p:cNvPr>
          <p:cNvSpPr>
            <a:spLocks noGrp="1"/>
          </p:cNvSpPr>
          <p:nvPr>
            <p:ph type="sldNum" sz="quarter" idx="12"/>
          </p:nvPr>
        </p:nvSpPr>
        <p:spPr/>
        <p:txBody>
          <a:bodyPr/>
          <a:lstStyle/>
          <a:p>
            <a:fld id="{D680954E-57FD-4993-B524-A9F791F53A92}" type="slidenum">
              <a:rPr lang="en-US" smtClean="0"/>
              <a:pPr/>
              <a:t>21</a:t>
            </a:fld>
            <a:endParaRPr lang="en-US"/>
          </a:p>
        </p:txBody>
      </p:sp>
      <p:pic>
        <p:nvPicPr>
          <p:cNvPr id="5" name="Picture 2" descr="A person who has lost their job. Image 4 of 4">
            <a:extLst>
              <a:ext uri="{FF2B5EF4-FFF2-40B4-BE49-F238E27FC236}">
                <a16:creationId xmlns:a16="http://schemas.microsoft.com/office/drawing/2014/main" id="{B1CBD8CD-4F1C-FB58-193F-3C1FD895244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3276600"/>
            <a:ext cx="5973696" cy="2651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146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4C180-0E9F-4AF2-B352-B77ACBD30DF6}"/>
              </a:ext>
            </a:extLst>
          </p:cNvPr>
          <p:cNvSpPr>
            <a:spLocks noGrp="1"/>
          </p:cNvSpPr>
          <p:nvPr>
            <p:ph type="title"/>
          </p:nvPr>
        </p:nvSpPr>
        <p:spPr/>
        <p:txBody>
          <a:bodyPr/>
          <a:lstStyle/>
          <a:p>
            <a:r>
              <a:rPr lang="en-US" dirty="0"/>
              <a:t>More Information</a:t>
            </a:r>
          </a:p>
        </p:txBody>
      </p:sp>
      <p:sp>
        <p:nvSpPr>
          <p:cNvPr id="3" name="Content Placeholder 2">
            <a:extLst>
              <a:ext uri="{FF2B5EF4-FFF2-40B4-BE49-F238E27FC236}">
                <a16:creationId xmlns:a16="http://schemas.microsoft.com/office/drawing/2014/main" id="{BDC5920F-75C3-46D6-B96D-BE607DC7EC6D}"/>
              </a:ext>
            </a:extLst>
          </p:cNvPr>
          <p:cNvSpPr>
            <a:spLocks noGrp="1"/>
          </p:cNvSpPr>
          <p:nvPr>
            <p:ph idx="1"/>
          </p:nvPr>
        </p:nvSpPr>
        <p:spPr/>
        <p:txBody>
          <a:bodyPr>
            <a:normAutofit/>
          </a:bodyPr>
          <a:lstStyle/>
          <a:p>
            <a:r>
              <a:rPr lang="en-US" dirty="0"/>
              <a:t>You have 24 hours sick leave beginning every July 1.  This is not part of the contract but from the state.  It does not roll over or accumulate, but it must be used before the sick leave we are provided in the collective bargaining agreement.  </a:t>
            </a:r>
          </a:p>
          <a:p>
            <a:r>
              <a:rPr lang="en-US" sz="4400" dirty="0"/>
              <a:t>And Best of All:</a:t>
            </a:r>
          </a:p>
          <a:p>
            <a:endParaRPr lang="en-US" dirty="0"/>
          </a:p>
        </p:txBody>
      </p:sp>
      <p:sp>
        <p:nvSpPr>
          <p:cNvPr id="4" name="Slide Number Placeholder 3">
            <a:extLst>
              <a:ext uri="{FF2B5EF4-FFF2-40B4-BE49-F238E27FC236}">
                <a16:creationId xmlns:a16="http://schemas.microsoft.com/office/drawing/2014/main" id="{1703B728-F87F-4873-B2EB-57C3D9BEFB10}"/>
              </a:ext>
            </a:extLst>
          </p:cNvPr>
          <p:cNvSpPr>
            <a:spLocks noGrp="1"/>
          </p:cNvSpPr>
          <p:nvPr>
            <p:ph type="sldNum" sz="quarter" idx="12"/>
          </p:nvPr>
        </p:nvSpPr>
        <p:spPr/>
        <p:txBody>
          <a:bodyPr/>
          <a:lstStyle/>
          <a:p>
            <a:fld id="{D680954E-57FD-4993-B524-A9F791F53A92}" type="slidenum">
              <a:rPr lang="en-US" smtClean="0"/>
              <a:pPr/>
              <a:t>22</a:t>
            </a:fld>
            <a:endParaRPr lang="en-US"/>
          </a:p>
        </p:txBody>
      </p:sp>
    </p:spTree>
    <p:extLst>
      <p:ext uri="{BB962C8B-B14F-4D97-AF65-F5344CB8AC3E}">
        <p14:creationId xmlns:p14="http://schemas.microsoft.com/office/powerpoint/2010/main" val="217223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677" y="914400"/>
            <a:ext cx="2743200" cy="2887579"/>
          </a:xfrm>
        </p:spPr>
        <p:txBody>
          <a:bodyPr vert="horz" lIns="91440" tIns="45720" rIns="91440" bIns="45720" rtlCol="0" anchor="b">
            <a:normAutofit/>
          </a:bodyPr>
          <a:lstStyle/>
          <a:p>
            <a:pPr algn="ctr" defTabSz="914400"/>
            <a:r>
              <a:rPr lang="en-US" sz="4200" kern="1200" dirty="0">
                <a:solidFill>
                  <a:srgbClr val="FFFFFF"/>
                </a:solidFill>
                <a:latin typeface="+mj-lt"/>
                <a:ea typeface="+mj-ea"/>
                <a:cs typeface="+mj-cs"/>
              </a:rPr>
              <a:t>We still have Free Parking!</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41928" y="1752600"/>
            <a:ext cx="4351338" cy="4351338"/>
          </a:xfrm>
          <a:prstGeom prst="rect">
            <a:avLst/>
          </a:prstGeom>
        </p:spPr>
      </p:pic>
      <p:sp>
        <p:nvSpPr>
          <p:cNvPr id="4" name="Slide Number Placeholder 3"/>
          <p:cNvSpPr>
            <a:spLocks noGrp="1"/>
          </p:cNvSpPr>
          <p:nvPr>
            <p:ph type="sldNum" sz="quarter" idx="12"/>
          </p:nvPr>
        </p:nvSpPr>
        <p:spPr>
          <a:xfrm>
            <a:off x="7493266" y="6356350"/>
            <a:ext cx="1022083" cy="365125"/>
          </a:xfrm>
        </p:spPr>
        <p:txBody>
          <a:bodyPr vert="horz" lIns="91440" tIns="45720" rIns="91440" bIns="45720" rtlCol="0" anchor="ctr">
            <a:normAutofit/>
          </a:bodyPr>
          <a:lstStyle/>
          <a:p>
            <a:pPr>
              <a:spcAft>
                <a:spcPts val="600"/>
              </a:spcAft>
            </a:pPr>
            <a:fld id="{D680954E-57FD-4993-B524-A9F791F53A92}" type="slidenum">
              <a:rPr lang="en-US" sz="1200">
                <a:solidFill>
                  <a:srgbClr val="595959"/>
                </a:solidFill>
              </a:rPr>
              <a:pPr>
                <a:spcAft>
                  <a:spcPts val="600"/>
                </a:spcAft>
              </a:pPr>
              <a:t>23</a:t>
            </a:fld>
            <a:endParaRPr lang="en-US" sz="1200">
              <a:solidFill>
                <a:srgbClr val="595959"/>
              </a:solidFill>
            </a:endParaRPr>
          </a:p>
        </p:txBody>
      </p:sp>
    </p:spTree>
    <p:extLst>
      <p:ext uri="{BB962C8B-B14F-4D97-AF65-F5344CB8AC3E}">
        <p14:creationId xmlns:p14="http://schemas.microsoft.com/office/powerpoint/2010/main" val="2709512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A8E91-8B1D-2450-0F1D-E1D1F70712D7}"/>
              </a:ext>
            </a:extLst>
          </p:cNvPr>
          <p:cNvSpPr>
            <a:spLocks noGrp="1"/>
          </p:cNvSpPr>
          <p:nvPr>
            <p:ph type="title"/>
          </p:nvPr>
        </p:nvSpPr>
        <p:spPr/>
        <p:txBody>
          <a:bodyPr/>
          <a:lstStyle/>
          <a:p>
            <a:r>
              <a:rPr lang="en-US" dirty="0"/>
              <a:t>Disciplinary Issues</a:t>
            </a:r>
          </a:p>
        </p:txBody>
      </p:sp>
      <p:pic>
        <p:nvPicPr>
          <p:cNvPr id="5" name="Picture 2" descr="An employee in trouble with his boss. Image 2 of 4">
            <a:extLst>
              <a:ext uri="{FF2B5EF4-FFF2-40B4-BE49-F238E27FC236}">
                <a16:creationId xmlns:a16="http://schemas.microsoft.com/office/drawing/2014/main" id="{E275BE2B-80F9-6F6E-B7AE-BCD04CD2AE6B}"/>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764579" y="1825625"/>
            <a:ext cx="7614841"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8193DFF3-1BF9-F92F-B21D-4A1E569B9084}"/>
              </a:ext>
            </a:extLst>
          </p:cNvPr>
          <p:cNvSpPr>
            <a:spLocks noGrp="1"/>
          </p:cNvSpPr>
          <p:nvPr>
            <p:ph type="sldNum" sz="quarter" idx="12"/>
          </p:nvPr>
        </p:nvSpPr>
        <p:spPr/>
        <p:txBody>
          <a:bodyPr/>
          <a:lstStyle/>
          <a:p>
            <a:fld id="{D680954E-57FD-4993-B524-A9F791F53A92}" type="slidenum">
              <a:rPr lang="en-US" smtClean="0"/>
              <a:pPr/>
              <a:t>24</a:t>
            </a:fld>
            <a:endParaRPr lang="en-US"/>
          </a:p>
        </p:txBody>
      </p:sp>
    </p:spTree>
    <p:extLst>
      <p:ext uri="{BB962C8B-B14F-4D97-AF65-F5344CB8AC3E}">
        <p14:creationId xmlns:p14="http://schemas.microsoft.com/office/powerpoint/2010/main" val="220794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8D88-056A-4AAC-90E4-DEB9D77E2C69}"/>
              </a:ext>
            </a:extLst>
          </p:cNvPr>
          <p:cNvSpPr>
            <a:spLocks noGrp="1"/>
          </p:cNvSpPr>
          <p:nvPr>
            <p:ph type="title"/>
          </p:nvPr>
        </p:nvSpPr>
        <p:spPr>
          <a:xfrm>
            <a:off x="840699" y="687480"/>
            <a:ext cx="5605629" cy="994172"/>
          </a:xfrm>
        </p:spPr>
        <p:txBody>
          <a:bodyPr>
            <a:normAutofit fontScale="90000"/>
          </a:bodyPr>
          <a:lstStyle/>
          <a:p>
            <a:r>
              <a:rPr lang="en-US" sz="3850" dirty="0"/>
              <a:t>Employee Discipline Article 17</a:t>
            </a:r>
          </a:p>
        </p:txBody>
      </p:sp>
      <p:sp>
        <p:nvSpPr>
          <p:cNvPr id="3" name="Content Placeholder 2">
            <a:extLst>
              <a:ext uri="{FF2B5EF4-FFF2-40B4-BE49-F238E27FC236}">
                <a16:creationId xmlns:a16="http://schemas.microsoft.com/office/drawing/2014/main" id="{09EB308B-F189-4605-8F2C-5AA4644C72DA}"/>
              </a:ext>
            </a:extLst>
          </p:cNvPr>
          <p:cNvSpPr>
            <a:spLocks noGrp="1"/>
          </p:cNvSpPr>
          <p:nvPr>
            <p:ph idx="1"/>
          </p:nvPr>
        </p:nvSpPr>
        <p:spPr>
          <a:xfrm>
            <a:off x="852321" y="2227943"/>
            <a:ext cx="5033221" cy="3788227"/>
          </a:xfrm>
        </p:spPr>
        <p:txBody>
          <a:bodyPr anchor="ctr">
            <a:normAutofit/>
          </a:bodyPr>
          <a:lstStyle/>
          <a:p>
            <a:r>
              <a:rPr lang="en-US" dirty="0"/>
              <a:t>It happens rarely but you need to know what your rights are and what your options are—just in case!</a:t>
            </a:r>
          </a:p>
        </p:txBody>
      </p:sp>
      <p:sp>
        <p:nvSpPr>
          <p:cNvPr id="4" name="Slide Number Placeholder 3">
            <a:extLst>
              <a:ext uri="{FF2B5EF4-FFF2-40B4-BE49-F238E27FC236}">
                <a16:creationId xmlns:a16="http://schemas.microsoft.com/office/drawing/2014/main" id="{AF87251F-7D2E-4498-8FDB-E93D4F71E30A}"/>
              </a:ext>
            </a:extLst>
          </p:cNvPr>
          <p:cNvSpPr>
            <a:spLocks noGrp="1"/>
          </p:cNvSpPr>
          <p:nvPr>
            <p:ph type="sldNum" sz="quarter" idx="12"/>
          </p:nvPr>
        </p:nvSpPr>
        <p:spPr>
          <a:xfrm>
            <a:off x="7576075" y="6415760"/>
            <a:ext cx="759278" cy="273844"/>
          </a:xfrm>
        </p:spPr>
        <p:txBody>
          <a:bodyPr>
            <a:normAutofit/>
          </a:bodyPr>
          <a:lstStyle/>
          <a:p>
            <a:pPr>
              <a:spcAft>
                <a:spcPts val="600"/>
              </a:spcAft>
            </a:pPr>
            <a:fld id="{D680954E-57FD-4993-B524-A9F791F53A92}" type="slidenum">
              <a:rPr lang="en-US" sz="920">
                <a:solidFill>
                  <a:srgbClr val="FFFFFF"/>
                </a:solidFill>
              </a:rPr>
              <a:pPr>
                <a:spcAft>
                  <a:spcPts val="600"/>
                </a:spcAft>
              </a:pPr>
              <a:t>25</a:t>
            </a:fld>
            <a:endParaRPr lang="en-US" sz="920">
              <a:solidFill>
                <a:srgbClr val="FFFFFF"/>
              </a:solidFill>
            </a:endParaRPr>
          </a:p>
        </p:txBody>
      </p:sp>
    </p:spTree>
    <p:extLst>
      <p:ext uri="{BB962C8B-B14F-4D97-AF65-F5344CB8AC3E}">
        <p14:creationId xmlns:p14="http://schemas.microsoft.com/office/powerpoint/2010/main" val="166710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D9297-BE29-41D0-975E-CF9D52EC183F}"/>
              </a:ext>
            </a:extLst>
          </p:cNvPr>
          <p:cNvSpPr>
            <a:spLocks noGrp="1"/>
          </p:cNvSpPr>
          <p:nvPr>
            <p:ph type="title"/>
          </p:nvPr>
        </p:nvSpPr>
        <p:spPr>
          <a:xfrm>
            <a:off x="840699" y="687480"/>
            <a:ext cx="5605629" cy="994172"/>
          </a:xfrm>
        </p:spPr>
        <p:txBody>
          <a:bodyPr>
            <a:normAutofit/>
          </a:bodyPr>
          <a:lstStyle/>
          <a:p>
            <a:r>
              <a:rPr lang="en-US" sz="3850"/>
              <a:t>We Are Here For You</a:t>
            </a:r>
          </a:p>
        </p:txBody>
      </p:sp>
      <p:sp>
        <p:nvSpPr>
          <p:cNvPr id="3" name="Content Placeholder 2">
            <a:extLst>
              <a:ext uri="{FF2B5EF4-FFF2-40B4-BE49-F238E27FC236}">
                <a16:creationId xmlns:a16="http://schemas.microsoft.com/office/drawing/2014/main" id="{FE21ED8C-B827-407D-8A58-308E80FD2CA4}"/>
              </a:ext>
            </a:extLst>
          </p:cNvPr>
          <p:cNvSpPr>
            <a:spLocks noGrp="1"/>
          </p:cNvSpPr>
          <p:nvPr>
            <p:ph idx="1"/>
          </p:nvPr>
        </p:nvSpPr>
        <p:spPr>
          <a:xfrm>
            <a:off x="852321" y="2227943"/>
            <a:ext cx="5033221" cy="3788227"/>
          </a:xfrm>
        </p:spPr>
        <p:txBody>
          <a:bodyPr anchor="ctr">
            <a:normAutofit fontScale="92500" lnSpcReduction="20000"/>
          </a:bodyPr>
          <a:lstStyle/>
          <a:p>
            <a:r>
              <a:rPr lang="en-US" dirty="0"/>
              <a:t>Employee Discipline:</a:t>
            </a:r>
          </a:p>
          <a:p>
            <a:r>
              <a:rPr lang="en-US" dirty="0"/>
              <a:t>Article 17 guarantees us “due process” in cases of discipline.</a:t>
            </a:r>
          </a:p>
          <a:p>
            <a:r>
              <a:rPr lang="en-US" dirty="0"/>
              <a:t>Your dean must notify you ahead of time if a meeting you are asked to attend could result in disciplinary action taken against you.</a:t>
            </a:r>
          </a:p>
          <a:p>
            <a:r>
              <a:rPr lang="en-US" dirty="0"/>
              <a:t>You have the right to union representation. </a:t>
            </a:r>
            <a:r>
              <a:rPr lang="en-US" sz="1300" dirty="0"/>
              <a:t>vi</a:t>
            </a:r>
            <a:r>
              <a:rPr lang="en-US" dirty="0"/>
              <a:t> </a:t>
            </a:r>
          </a:p>
          <a:p>
            <a:r>
              <a:rPr lang="en-US" sz="1300" dirty="0"/>
              <a:t>vi</a:t>
            </a:r>
            <a:r>
              <a:rPr lang="en-US" sz="1900" dirty="0"/>
              <a:t> A member once was fired because of her accent!  We got her job back for her.  </a:t>
            </a:r>
          </a:p>
        </p:txBody>
      </p:sp>
      <p:sp>
        <p:nvSpPr>
          <p:cNvPr id="4" name="Slide Number Placeholder 3">
            <a:extLst>
              <a:ext uri="{FF2B5EF4-FFF2-40B4-BE49-F238E27FC236}">
                <a16:creationId xmlns:a16="http://schemas.microsoft.com/office/drawing/2014/main" id="{7AD5F882-5062-465B-A742-7CC3303EFC34}"/>
              </a:ext>
            </a:extLst>
          </p:cNvPr>
          <p:cNvSpPr>
            <a:spLocks noGrp="1"/>
          </p:cNvSpPr>
          <p:nvPr>
            <p:ph type="sldNum" sz="quarter" idx="12"/>
          </p:nvPr>
        </p:nvSpPr>
        <p:spPr>
          <a:xfrm>
            <a:off x="7576075" y="6415760"/>
            <a:ext cx="759278" cy="273844"/>
          </a:xfrm>
        </p:spPr>
        <p:txBody>
          <a:bodyPr>
            <a:normAutofit/>
          </a:bodyPr>
          <a:lstStyle/>
          <a:p>
            <a:pPr>
              <a:spcAft>
                <a:spcPts val="600"/>
              </a:spcAft>
            </a:pPr>
            <a:fld id="{D680954E-57FD-4993-B524-A9F791F53A92}" type="slidenum">
              <a:rPr lang="en-US" sz="920">
                <a:solidFill>
                  <a:srgbClr val="FFFFFF"/>
                </a:solidFill>
              </a:rPr>
              <a:pPr>
                <a:spcAft>
                  <a:spcPts val="600"/>
                </a:spcAft>
              </a:pPr>
              <a:t>26</a:t>
            </a:fld>
            <a:endParaRPr lang="en-US" sz="920">
              <a:solidFill>
                <a:srgbClr val="FFFFFF"/>
              </a:solidFill>
            </a:endParaRPr>
          </a:p>
        </p:txBody>
      </p:sp>
    </p:spTree>
    <p:extLst>
      <p:ext uri="{BB962C8B-B14F-4D97-AF65-F5344CB8AC3E}">
        <p14:creationId xmlns:p14="http://schemas.microsoft.com/office/powerpoint/2010/main" val="391154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EBFAC-EDE9-4D6F-87E0-CC3C479002E8}"/>
              </a:ext>
            </a:extLst>
          </p:cNvPr>
          <p:cNvSpPr>
            <a:spLocks noGrp="1"/>
          </p:cNvSpPr>
          <p:nvPr>
            <p:ph type="title"/>
          </p:nvPr>
        </p:nvSpPr>
        <p:spPr/>
        <p:txBody>
          <a:bodyPr/>
          <a:lstStyle/>
          <a:p>
            <a:r>
              <a:rPr lang="en-US" dirty="0"/>
              <a:t>Investigations:  “Just the facts, Ma’am.”</a:t>
            </a:r>
          </a:p>
        </p:txBody>
      </p:sp>
      <p:sp>
        <p:nvSpPr>
          <p:cNvPr id="3" name="Content Placeholder 2">
            <a:extLst>
              <a:ext uri="{FF2B5EF4-FFF2-40B4-BE49-F238E27FC236}">
                <a16:creationId xmlns:a16="http://schemas.microsoft.com/office/drawing/2014/main" id="{916322E5-3992-42BE-9400-BA532896F9A0}"/>
              </a:ext>
            </a:extLst>
          </p:cNvPr>
          <p:cNvSpPr>
            <a:spLocks noGrp="1"/>
          </p:cNvSpPr>
          <p:nvPr>
            <p:ph idx="1"/>
          </p:nvPr>
        </p:nvSpPr>
        <p:spPr/>
        <p:txBody>
          <a:bodyPr/>
          <a:lstStyle/>
          <a:p>
            <a:r>
              <a:rPr lang="en-US" dirty="0"/>
              <a:t>The same rights apply if you are called as part of an investigation</a:t>
            </a:r>
          </a:p>
          <a:p>
            <a:r>
              <a:rPr lang="en-US" dirty="0"/>
              <a:t>You can have a union representative present if you are called by an investigator</a:t>
            </a:r>
          </a:p>
          <a:p>
            <a:endParaRPr lang="en-US" dirty="0"/>
          </a:p>
        </p:txBody>
      </p:sp>
      <p:sp>
        <p:nvSpPr>
          <p:cNvPr id="4" name="Slide Number Placeholder 3">
            <a:extLst>
              <a:ext uri="{FF2B5EF4-FFF2-40B4-BE49-F238E27FC236}">
                <a16:creationId xmlns:a16="http://schemas.microsoft.com/office/drawing/2014/main" id="{D4F83EC9-B004-40C0-BBC7-58BD6C0149E4}"/>
              </a:ext>
            </a:extLst>
          </p:cNvPr>
          <p:cNvSpPr>
            <a:spLocks noGrp="1"/>
          </p:cNvSpPr>
          <p:nvPr>
            <p:ph type="sldNum" sz="quarter" idx="12"/>
          </p:nvPr>
        </p:nvSpPr>
        <p:spPr/>
        <p:txBody>
          <a:bodyPr/>
          <a:lstStyle/>
          <a:p>
            <a:fld id="{D680954E-57FD-4993-B524-A9F791F53A92}" type="slidenum">
              <a:rPr lang="en-US" smtClean="0"/>
              <a:pPr/>
              <a:t>27</a:t>
            </a:fld>
            <a:endParaRPr lang="en-US"/>
          </a:p>
        </p:txBody>
      </p:sp>
      <p:pic>
        <p:nvPicPr>
          <p:cNvPr id="5" name="Picture 2" descr="Jack Webb - Emmy Awards, Nominations and Wins | Television Academy">
            <a:extLst>
              <a:ext uri="{FF2B5EF4-FFF2-40B4-BE49-F238E27FC236}">
                <a16:creationId xmlns:a16="http://schemas.microsoft.com/office/drawing/2014/main" id="{B0D2E14E-CCCB-2682-3F66-F8A0573F4D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3505200"/>
            <a:ext cx="2278319" cy="310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9143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41BC-163D-391E-C359-58C86E9A6B38}"/>
              </a:ext>
            </a:extLst>
          </p:cNvPr>
          <p:cNvSpPr>
            <a:spLocks noGrp="1"/>
          </p:cNvSpPr>
          <p:nvPr>
            <p:ph type="title"/>
          </p:nvPr>
        </p:nvSpPr>
        <p:spPr/>
        <p:txBody>
          <a:bodyPr/>
          <a:lstStyle/>
          <a:p>
            <a:r>
              <a:rPr lang="en-US" dirty="0"/>
              <a:t>Unemployment</a:t>
            </a:r>
          </a:p>
        </p:txBody>
      </p:sp>
      <p:pic>
        <p:nvPicPr>
          <p:cNvPr id="5" name="Picture 2" descr="A person at an unemployment office with other people waiting in line. Image 2 of 4">
            <a:extLst>
              <a:ext uri="{FF2B5EF4-FFF2-40B4-BE49-F238E27FC236}">
                <a16:creationId xmlns:a16="http://schemas.microsoft.com/office/drawing/2014/main" id="{660475D6-D0D2-F280-81CA-AD232EE0ACE4}"/>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764579" y="1825625"/>
            <a:ext cx="7614841"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870EF940-9C14-D722-29F5-863DFDCE8A7A}"/>
              </a:ext>
            </a:extLst>
          </p:cNvPr>
          <p:cNvSpPr>
            <a:spLocks noGrp="1"/>
          </p:cNvSpPr>
          <p:nvPr>
            <p:ph type="sldNum" sz="quarter" idx="12"/>
          </p:nvPr>
        </p:nvSpPr>
        <p:spPr/>
        <p:txBody>
          <a:bodyPr/>
          <a:lstStyle/>
          <a:p>
            <a:fld id="{D680954E-57FD-4993-B524-A9F791F53A92}" type="slidenum">
              <a:rPr lang="en-US" smtClean="0"/>
              <a:pPr/>
              <a:t>28</a:t>
            </a:fld>
            <a:endParaRPr lang="en-US"/>
          </a:p>
        </p:txBody>
      </p:sp>
    </p:spTree>
    <p:extLst>
      <p:ext uri="{BB962C8B-B14F-4D97-AF65-F5344CB8AC3E}">
        <p14:creationId xmlns:p14="http://schemas.microsoft.com/office/powerpoint/2010/main" val="2630948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3DDDD-B42E-45BA-B351-FCD23A725EE4}"/>
              </a:ext>
            </a:extLst>
          </p:cNvPr>
          <p:cNvSpPr>
            <a:spLocks noGrp="1"/>
          </p:cNvSpPr>
          <p:nvPr>
            <p:ph type="title"/>
          </p:nvPr>
        </p:nvSpPr>
        <p:spPr/>
        <p:txBody>
          <a:bodyPr/>
          <a:lstStyle/>
          <a:p>
            <a:r>
              <a:rPr lang="en-US" dirty="0"/>
              <a:t>Unemployment</a:t>
            </a:r>
          </a:p>
        </p:txBody>
      </p:sp>
      <p:sp>
        <p:nvSpPr>
          <p:cNvPr id="3" name="Content Placeholder 2">
            <a:extLst>
              <a:ext uri="{FF2B5EF4-FFF2-40B4-BE49-F238E27FC236}">
                <a16:creationId xmlns:a16="http://schemas.microsoft.com/office/drawing/2014/main" id="{AB2AFB82-BE0D-4AB5-9C17-4FF02AE4D510}"/>
              </a:ext>
            </a:extLst>
          </p:cNvPr>
          <p:cNvSpPr>
            <a:spLocks noGrp="1"/>
          </p:cNvSpPr>
          <p:nvPr>
            <p:ph idx="1"/>
          </p:nvPr>
        </p:nvSpPr>
        <p:spPr/>
        <p:txBody>
          <a:bodyPr>
            <a:normAutofit fontScale="70000" lnSpcReduction="20000"/>
          </a:bodyPr>
          <a:lstStyle/>
          <a:p>
            <a:r>
              <a:rPr lang="en-US" dirty="0"/>
              <a:t>We are entitled to unemployment if your assignment is reduced or taken away.</a:t>
            </a:r>
          </a:p>
          <a:p>
            <a:r>
              <a:rPr lang="en-US" dirty="0"/>
              <a:t>As a part-time academic worker, we are eligible for unemployment during summer and during intersessions like Winter Break.</a:t>
            </a:r>
          </a:p>
          <a:p>
            <a:r>
              <a:rPr lang="en-US" dirty="0"/>
              <a:t>You are not telling a lie if you check “No” on the application when it asks if you have an offer of a job.  Because our employment is to tenuous, and our classes can be canceled for so many reasons, like funding running out of being bumped by a -timer, the courts have ruled we do not have “reasonable assurance of employment.”</a:t>
            </a:r>
          </a:p>
          <a:p>
            <a:r>
              <a:rPr lang="en-US" dirty="0"/>
              <a:t>If denied, appeal and cite the “</a:t>
            </a:r>
            <a:r>
              <a:rPr lang="en-US" dirty="0" err="1"/>
              <a:t>Cervisi</a:t>
            </a:r>
            <a:r>
              <a:rPr lang="en-US" dirty="0"/>
              <a:t> Decision” of 1989. </a:t>
            </a:r>
          </a:p>
          <a:p>
            <a:r>
              <a:rPr lang="en-US" dirty="0"/>
              <a:t>Apply at </a:t>
            </a:r>
            <a:r>
              <a:rPr lang="en-US" b="1" dirty="0">
                <a:hlinkClick r:id="rId2"/>
              </a:rPr>
              <a:t>http://www.edd.ca.gov</a:t>
            </a:r>
            <a:r>
              <a:rPr lang="en-US" b="1" dirty="0"/>
              <a:t>  </a:t>
            </a:r>
            <a:endParaRPr lang="en-US" dirty="0"/>
          </a:p>
          <a:p>
            <a:endParaRPr lang="en-US" dirty="0"/>
          </a:p>
          <a:p>
            <a:endParaRPr lang="en-US" dirty="0"/>
          </a:p>
          <a:p>
            <a:r>
              <a:rPr lang="en-US" dirty="0"/>
              <a:t> </a:t>
            </a:r>
          </a:p>
        </p:txBody>
      </p:sp>
      <p:sp>
        <p:nvSpPr>
          <p:cNvPr id="4" name="Slide Number Placeholder 3">
            <a:extLst>
              <a:ext uri="{FF2B5EF4-FFF2-40B4-BE49-F238E27FC236}">
                <a16:creationId xmlns:a16="http://schemas.microsoft.com/office/drawing/2014/main" id="{8BD0F1E4-B4B5-441F-BC7E-A303AEDE6EDE}"/>
              </a:ext>
            </a:extLst>
          </p:cNvPr>
          <p:cNvSpPr>
            <a:spLocks noGrp="1"/>
          </p:cNvSpPr>
          <p:nvPr>
            <p:ph type="sldNum" sz="quarter" idx="12"/>
          </p:nvPr>
        </p:nvSpPr>
        <p:spPr/>
        <p:txBody>
          <a:bodyPr/>
          <a:lstStyle/>
          <a:p>
            <a:fld id="{D680954E-57FD-4993-B524-A9F791F53A92}" type="slidenum">
              <a:rPr lang="en-US" smtClean="0"/>
              <a:pPr/>
              <a:t>29</a:t>
            </a:fld>
            <a:endParaRPr lang="en-US"/>
          </a:p>
        </p:txBody>
      </p:sp>
    </p:spTree>
    <p:extLst>
      <p:ext uri="{BB962C8B-B14F-4D97-AF65-F5344CB8AC3E}">
        <p14:creationId xmlns:p14="http://schemas.microsoft.com/office/powerpoint/2010/main" val="2015674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005FC-7EC2-4173-8B4E-9C86C2223207}"/>
              </a:ext>
            </a:extLst>
          </p:cNvPr>
          <p:cNvSpPr>
            <a:spLocks noGrp="1"/>
          </p:cNvSpPr>
          <p:nvPr>
            <p:ph type="title"/>
          </p:nvPr>
        </p:nvSpPr>
        <p:spPr/>
        <p:txBody>
          <a:bodyPr/>
          <a:lstStyle/>
          <a:p>
            <a:r>
              <a:rPr lang="en-US" dirty="0"/>
              <a:t>Negotiated By Your Bargaining Team 2022--2023</a:t>
            </a:r>
          </a:p>
        </p:txBody>
      </p:sp>
      <p:sp>
        <p:nvSpPr>
          <p:cNvPr id="3" name="Content Placeholder 2">
            <a:extLst>
              <a:ext uri="{FF2B5EF4-FFF2-40B4-BE49-F238E27FC236}">
                <a16:creationId xmlns:a16="http://schemas.microsoft.com/office/drawing/2014/main" id="{AD149208-5EF4-41CC-9ED8-71C1B078184D}"/>
              </a:ext>
            </a:extLst>
          </p:cNvPr>
          <p:cNvSpPr>
            <a:spLocks noGrp="1"/>
          </p:cNvSpPr>
          <p:nvPr>
            <p:ph idx="1"/>
          </p:nvPr>
        </p:nvSpPr>
        <p:spPr/>
        <p:txBody>
          <a:bodyPr/>
          <a:lstStyle/>
          <a:p>
            <a:r>
              <a:rPr lang="en-US" dirty="0"/>
              <a:t>Mark James Miller, PFA President and Lead Negotiator</a:t>
            </a:r>
          </a:p>
          <a:p>
            <a:r>
              <a:rPr lang="en-US" dirty="0"/>
              <a:t>Kassandra Hawkins, CFT Representative</a:t>
            </a:r>
          </a:p>
          <a:p>
            <a:r>
              <a:rPr lang="en-US" dirty="0"/>
              <a:t>Domenica Devine, Bargaining Team</a:t>
            </a:r>
          </a:p>
          <a:p>
            <a:r>
              <a:rPr lang="en-US" dirty="0"/>
              <a:t>Joan Bergstrom Smith, Bargaining Team</a:t>
            </a:r>
          </a:p>
          <a:p>
            <a:pPr marL="0" indent="0">
              <a:buNone/>
            </a:pPr>
            <a:endParaRPr lang="en-US" dirty="0"/>
          </a:p>
        </p:txBody>
      </p:sp>
      <p:sp>
        <p:nvSpPr>
          <p:cNvPr id="4" name="Slide Number Placeholder 3">
            <a:extLst>
              <a:ext uri="{FF2B5EF4-FFF2-40B4-BE49-F238E27FC236}">
                <a16:creationId xmlns:a16="http://schemas.microsoft.com/office/drawing/2014/main" id="{F0A790F7-4FFA-4969-ADE4-5FBAF20262B4}"/>
              </a:ext>
            </a:extLst>
          </p:cNvPr>
          <p:cNvSpPr>
            <a:spLocks noGrp="1"/>
          </p:cNvSpPr>
          <p:nvPr>
            <p:ph type="sldNum" sz="quarter" idx="12"/>
          </p:nvPr>
        </p:nvSpPr>
        <p:spPr/>
        <p:txBody>
          <a:bodyPr/>
          <a:lstStyle/>
          <a:p>
            <a:fld id="{D680954E-57FD-4993-B524-A9F791F53A92}" type="slidenum">
              <a:rPr lang="en-US" smtClean="0"/>
              <a:pPr/>
              <a:t>3</a:t>
            </a:fld>
            <a:endParaRPr lang="en-US"/>
          </a:p>
        </p:txBody>
      </p:sp>
    </p:spTree>
    <p:extLst>
      <p:ext uri="{BB962C8B-B14F-4D97-AF65-F5344CB8AC3E}">
        <p14:creationId xmlns:p14="http://schemas.microsoft.com/office/powerpoint/2010/main" val="3413510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453E-E8B8-416E-BFDF-97401DBF76BB}"/>
              </a:ext>
            </a:extLst>
          </p:cNvPr>
          <p:cNvSpPr>
            <a:spLocks noGrp="1"/>
          </p:cNvSpPr>
          <p:nvPr>
            <p:ph type="title"/>
          </p:nvPr>
        </p:nvSpPr>
        <p:spPr/>
        <p:txBody>
          <a:bodyPr/>
          <a:lstStyle/>
          <a:p>
            <a:r>
              <a:rPr lang="en-US" dirty="0"/>
              <a:t>Unemployment </a:t>
            </a:r>
          </a:p>
        </p:txBody>
      </p:sp>
      <p:sp>
        <p:nvSpPr>
          <p:cNvPr id="3" name="Content Placeholder 2">
            <a:extLst>
              <a:ext uri="{FF2B5EF4-FFF2-40B4-BE49-F238E27FC236}">
                <a16:creationId xmlns:a16="http://schemas.microsoft.com/office/drawing/2014/main" id="{4250618A-23DE-4A61-8838-DEF17F272B42}"/>
              </a:ext>
            </a:extLst>
          </p:cNvPr>
          <p:cNvSpPr>
            <a:spLocks noGrp="1"/>
          </p:cNvSpPr>
          <p:nvPr>
            <p:ph idx="1"/>
          </p:nvPr>
        </p:nvSpPr>
        <p:spPr/>
        <p:txBody>
          <a:bodyPr/>
          <a:lstStyle/>
          <a:p>
            <a:r>
              <a:rPr lang="en-US" sz="2000" b="1" dirty="0"/>
              <a:t>This is further reinforced in our collective bargaining agreement, Article 12.2, says specifically:</a:t>
            </a:r>
          </a:p>
          <a:p>
            <a:r>
              <a:rPr lang="en-US" sz="2000" b="1" dirty="0"/>
              <a:t>“no part time faculty member shall have reasonable assurance of continued employment at any point, regardless of the status, length of service, or reemployment preference…”</a:t>
            </a:r>
            <a:endParaRPr lang="en-US" sz="2000" dirty="0"/>
          </a:p>
          <a:p>
            <a:endParaRPr lang="en-US" dirty="0"/>
          </a:p>
          <a:p>
            <a:endParaRPr lang="en-US" dirty="0"/>
          </a:p>
        </p:txBody>
      </p:sp>
      <p:sp>
        <p:nvSpPr>
          <p:cNvPr id="4" name="Slide Number Placeholder 3">
            <a:extLst>
              <a:ext uri="{FF2B5EF4-FFF2-40B4-BE49-F238E27FC236}">
                <a16:creationId xmlns:a16="http://schemas.microsoft.com/office/drawing/2014/main" id="{B1CDBAAC-FFB0-423D-98C1-1313A0122026}"/>
              </a:ext>
            </a:extLst>
          </p:cNvPr>
          <p:cNvSpPr>
            <a:spLocks noGrp="1"/>
          </p:cNvSpPr>
          <p:nvPr>
            <p:ph type="sldNum" sz="quarter" idx="12"/>
          </p:nvPr>
        </p:nvSpPr>
        <p:spPr/>
        <p:txBody>
          <a:bodyPr/>
          <a:lstStyle/>
          <a:p>
            <a:fld id="{D680954E-57FD-4993-B524-A9F791F53A92}" type="slidenum">
              <a:rPr lang="en-US" smtClean="0"/>
              <a:pPr/>
              <a:t>30</a:t>
            </a:fld>
            <a:endParaRPr lang="en-US"/>
          </a:p>
        </p:txBody>
      </p:sp>
    </p:spTree>
    <p:extLst>
      <p:ext uri="{BB962C8B-B14F-4D97-AF65-F5344CB8AC3E}">
        <p14:creationId xmlns:p14="http://schemas.microsoft.com/office/powerpoint/2010/main" val="1194279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E3F28-6847-4657-B155-3C8B842C3A76}"/>
              </a:ext>
            </a:extLst>
          </p:cNvPr>
          <p:cNvSpPr>
            <a:spLocks noGrp="1"/>
          </p:cNvSpPr>
          <p:nvPr>
            <p:ph type="title"/>
          </p:nvPr>
        </p:nvSpPr>
        <p:spPr/>
        <p:txBody>
          <a:bodyPr/>
          <a:lstStyle/>
          <a:p>
            <a:pPr algn="ctr"/>
            <a:r>
              <a:rPr lang="en-US" dirty="0"/>
              <a:t>The Future</a:t>
            </a:r>
          </a:p>
        </p:txBody>
      </p:sp>
      <p:pic>
        <p:nvPicPr>
          <p:cNvPr id="1026" name="Picture 2" descr="Image result for The Future">
            <a:extLst>
              <a:ext uri="{FF2B5EF4-FFF2-40B4-BE49-F238E27FC236}">
                <a16:creationId xmlns:a16="http://schemas.microsoft.com/office/drawing/2014/main" id="{CB377C39-6302-4D23-826B-6ACB986F66B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148012" y="3196431"/>
            <a:ext cx="2847975" cy="160972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15D3B7A-98A8-46F1-A022-0C40E38C5821}"/>
              </a:ext>
            </a:extLst>
          </p:cNvPr>
          <p:cNvSpPr>
            <a:spLocks noGrp="1"/>
          </p:cNvSpPr>
          <p:nvPr>
            <p:ph type="sldNum" sz="quarter" idx="12"/>
          </p:nvPr>
        </p:nvSpPr>
        <p:spPr/>
        <p:txBody>
          <a:bodyPr/>
          <a:lstStyle/>
          <a:p>
            <a:fld id="{D680954E-57FD-4993-B524-A9F791F53A92}" type="slidenum">
              <a:rPr lang="en-US" smtClean="0"/>
              <a:pPr/>
              <a:t>31</a:t>
            </a:fld>
            <a:endParaRPr lang="en-US"/>
          </a:p>
        </p:txBody>
      </p:sp>
    </p:spTree>
    <p:extLst>
      <p:ext uri="{BB962C8B-B14F-4D97-AF65-F5344CB8AC3E}">
        <p14:creationId xmlns:p14="http://schemas.microsoft.com/office/powerpoint/2010/main" val="1644806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59829-1740-9E3A-36A3-5A3544EAF887}"/>
              </a:ext>
            </a:extLst>
          </p:cNvPr>
          <p:cNvSpPr>
            <a:spLocks noGrp="1"/>
          </p:cNvSpPr>
          <p:nvPr>
            <p:ph type="title"/>
          </p:nvPr>
        </p:nvSpPr>
        <p:spPr/>
        <p:txBody>
          <a:bodyPr/>
          <a:lstStyle/>
          <a:p>
            <a:r>
              <a:rPr lang="en-US" dirty="0"/>
              <a:t>The Future?</a:t>
            </a:r>
          </a:p>
        </p:txBody>
      </p:sp>
      <p:sp>
        <p:nvSpPr>
          <p:cNvPr id="3" name="Content Placeholder 2">
            <a:extLst>
              <a:ext uri="{FF2B5EF4-FFF2-40B4-BE49-F238E27FC236}">
                <a16:creationId xmlns:a16="http://schemas.microsoft.com/office/drawing/2014/main" id="{646993EA-E2C7-E472-71B3-A5804998BC71}"/>
              </a:ext>
            </a:extLst>
          </p:cNvPr>
          <p:cNvSpPr>
            <a:spLocks noGrp="1"/>
          </p:cNvSpPr>
          <p:nvPr>
            <p:ph idx="1"/>
          </p:nvPr>
        </p:nvSpPr>
        <p:spPr/>
        <p:txBody>
          <a:bodyPr>
            <a:normAutofit fontScale="92500" lnSpcReduction="20000"/>
          </a:bodyPr>
          <a:lstStyle/>
          <a:p>
            <a:r>
              <a:rPr lang="en-US" dirty="0"/>
              <a:t>Continuing our fight for “equal pay for equal work”</a:t>
            </a:r>
          </a:p>
          <a:p>
            <a:r>
              <a:rPr lang="en-US" dirty="0"/>
              <a:t>How to grow our membership after the Janus Decision</a:t>
            </a:r>
          </a:p>
          <a:p>
            <a:r>
              <a:rPr lang="en-US" dirty="0"/>
              <a:t>In 2018 the Supreme Court ruled that public employee unions can no longer charge a “service fee” to non-members</a:t>
            </a:r>
          </a:p>
          <a:p>
            <a:r>
              <a:rPr lang="en-US" dirty="0"/>
              <a:t>However, the union must continue to represent non-members in the collective bargaining process</a:t>
            </a:r>
          </a:p>
          <a:p>
            <a:r>
              <a:rPr lang="en-US" dirty="0"/>
              <a:t>And non-members benefit from what the union does for them but they pay nothing in return!</a:t>
            </a:r>
          </a:p>
          <a:p>
            <a:r>
              <a:rPr lang="en-US" dirty="0"/>
              <a:t>Challenge is how to convince these people that the more members we have, the stronger we are and the more we can do for everyone</a:t>
            </a:r>
          </a:p>
        </p:txBody>
      </p:sp>
      <p:sp>
        <p:nvSpPr>
          <p:cNvPr id="4" name="Slide Number Placeholder 3">
            <a:extLst>
              <a:ext uri="{FF2B5EF4-FFF2-40B4-BE49-F238E27FC236}">
                <a16:creationId xmlns:a16="http://schemas.microsoft.com/office/drawing/2014/main" id="{8B8A6A35-60D3-E439-52D1-5FFABB09A667}"/>
              </a:ext>
            </a:extLst>
          </p:cNvPr>
          <p:cNvSpPr>
            <a:spLocks noGrp="1"/>
          </p:cNvSpPr>
          <p:nvPr>
            <p:ph type="sldNum" sz="quarter" idx="12"/>
          </p:nvPr>
        </p:nvSpPr>
        <p:spPr/>
        <p:txBody>
          <a:bodyPr/>
          <a:lstStyle/>
          <a:p>
            <a:fld id="{D680954E-57FD-4993-B524-A9F791F53A92}" type="slidenum">
              <a:rPr lang="en-US" smtClean="0"/>
              <a:pPr/>
              <a:t>32</a:t>
            </a:fld>
            <a:endParaRPr lang="en-US"/>
          </a:p>
        </p:txBody>
      </p:sp>
    </p:spTree>
    <p:extLst>
      <p:ext uri="{BB962C8B-B14F-4D97-AF65-F5344CB8AC3E}">
        <p14:creationId xmlns:p14="http://schemas.microsoft.com/office/powerpoint/2010/main" val="30087957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47F0-1E15-8CB3-A1AD-9DB80D4FCDB9}"/>
              </a:ext>
            </a:extLst>
          </p:cNvPr>
          <p:cNvSpPr>
            <a:spLocks noGrp="1"/>
          </p:cNvSpPr>
          <p:nvPr>
            <p:ph type="title"/>
          </p:nvPr>
        </p:nvSpPr>
        <p:spPr/>
        <p:txBody>
          <a:bodyPr/>
          <a:lstStyle/>
          <a:p>
            <a:r>
              <a:rPr lang="en-US" dirty="0"/>
              <a:t>The Future</a:t>
            </a:r>
          </a:p>
        </p:txBody>
      </p:sp>
      <p:sp>
        <p:nvSpPr>
          <p:cNvPr id="3" name="Content Placeholder 2">
            <a:extLst>
              <a:ext uri="{FF2B5EF4-FFF2-40B4-BE49-F238E27FC236}">
                <a16:creationId xmlns:a16="http://schemas.microsoft.com/office/drawing/2014/main" id="{007AEF53-A2F9-C66E-5038-BCB9BE928AA6}"/>
              </a:ext>
            </a:extLst>
          </p:cNvPr>
          <p:cNvSpPr>
            <a:spLocks noGrp="1"/>
          </p:cNvSpPr>
          <p:nvPr>
            <p:ph idx="1"/>
          </p:nvPr>
        </p:nvSpPr>
        <p:spPr/>
        <p:txBody>
          <a:bodyPr>
            <a:normAutofit fontScale="92500" lnSpcReduction="10000"/>
          </a:bodyPr>
          <a:lstStyle/>
          <a:p>
            <a:r>
              <a:rPr lang="en-US" dirty="0"/>
              <a:t>In 1954, union membership peaked at 35% of the workforce nationwide</a:t>
            </a:r>
          </a:p>
          <a:p>
            <a:r>
              <a:rPr lang="en-US" dirty="0"/>
              <a:t>Today it is around 10%</a:t>
            </a:r>
          </a:p>
          <a:p>
            <a:r>
              <a:rPr lang="en-US" dirty="0"/>
              <a:t>Union members earn on average 20% more per year than non-union, and have many other advantages as well—seniority, job security, protection from retaliation, etc</a:t>
            </a:r>
          </a:p>
          <a:p>
            <a:r>
              <a:rPr lang="en-US" dirty="0"/>
              <a:t>Unions have gotten a bad rap for many years</a:t>
            </a:r>
          </a:p>
          <a:p>
            <a:r>
              <a:rPr lang="en-US" dirty="0"/>
              <a:t>People think of “On the Waterfront,” or Jimmy Hoffa, when they think of unions</a:t>
            </a:r>
          </a:p>
          <a:p>
            <a:r>
              <a:rPr lang="en-US" dirty="0"/>
              <a:t>The challenge for us is how to counteract that</a:t>
            </a:r>
          </a:p>
        </p:txBody>
      </p:sp>
      <p:sp>
        <p:nvSpPr>
          <p:cNvPr id="4" name="Slide Number Placeholder 3">
            <a:extLst>
              <a:ext uri="{FF2B5EF4-FFF2-40B4-BE49-F238E27FC236}">
                <a16:creationId xmlns:a16="http://schemas.microsoft.com/office/drawing/2014/main" id="{88914BDC-0128-04E1-E934-B06D12CD992D}"/>
              </a:ext>
            </a:extLst>
          </p:cNvPr>
          <p:cNvSpPr>
            <a:spLocks noGrp="1"/>
          </p:cNvSpPr>
          <p:nvPr>
            <p:ph type="sldNum" sz="quarter" idx="12"/>
          </p:nvPr>
        </p:nvSpPr>
        <p:spPr/>
        <p:txBody>
          <a:bodyPr/>
          <a:lstStyle/>
          <a:p>
            <a:fld id="{D680954E-57FD-4993-B524-A9F791F53A92}" type="slidenum">
              <a:rPr lang="en-US" smtClean="0"/>
              <a:pPr/>
              <a:t>33</a:t>
            </a:fld>
            <a:endParaRPr lang="en-US"/>
          </a:p>
        </p:txBody>
      </p:sp>
    </p:spTree>
    <p:extLst>
      <p:ext uri="{BB962C8B-B14F-4D97-AF65-F5344CB8AC3E}">
        <p14:creationId xmlns:p14="http://schemas.microsoft.com/office/powerpoint/2010/main" val="10964574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0D09D-CB4A-4716-B2F9-506135A27367}"/>
              </a:ext>
            </a:extLst>
          </p:cNvPr>
          <p:cNvSpPr>
            <a:spLocks noGrp="1"/>
          </p:cNvSpPr>
          <p:nvPr>
            <p:ph type="title"/>
          </p:nvPr>
        </p:nvSpPr>
        <p:spPr/>
        <p:txBody>
          <a:bodyPr/>
          <a:lstStyle/>
          <a:p>
            <a:r>
              <a:rPr lang="en-US" dirty="0"/>
              <a:t>Unions have gotten a bad rap!</a:t>
            </a:r>
          </a:p>
        </p:txBody>
      </p:sp>
      <p:pic>
        <p:nvPicPr>
          <p:cNvPr id="1026" name="Picture 2" descr="Jimmy Hoffa, Former Teamsters President&#10;Pendragons’ Metamorphsis: https://www.youtube.com/watch?v=1TpvzJ6Zoz4 &#10;&#10;">
            <a:extLst>
              <a:ext uri="{FF2B5EF4-FFF2-40B4-BE49-F238E27FC236}">
                <a16:creationId xmlns:a16="http://schemas.microsoft.com/office/drawing/2014/main" id="{8CA1E0C4-F60F-4938-A6CD-372A6AC46A6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62200" y="1731685"/>
            <a:ext cx="2987683" cy="18288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B6F6DF29-BEC0-461F-B96E-02193B5EE9BE}"/>
              </a:ext>
            </a:extLst>
          </p:cNvPr>
          <p:cNvSpPr>
            <a:spLocks noGrp="1"/>
          </p:cNvSpPr>
          <p:nvPr>
            <p:ph type="sldNum" sz="quarter" idx="12"/>
          </p:nvPr>
        </p:nvSpPr>
        <p:spPr/>
        <p:txBody>
          <a:bodyPr/>
          <a:lstStyle/>
          <a:p>
            <a:fld id="{D680954E-57FD-4993-B524-A9F791F53A92}" type="slidenum">
              <a:rPr lang="en-US" smtClean="0"/>
              <a:pPr/>
              <a:t>34</a:t>
            </a:fld>
            <a:endParaRPr lang="en-US"/>
          </a:p>
        </p:txBody>
      </p:sp>
      <p:sp>
        <p:nvSpPr>
          <p:cNvPr id="9" name="TextBox 8">
            <a:extLst>
              <a:ext uri="{FF2B5EF4-FFF2-40B4-BE49-F238E27FC236}">
                <a16:creationId xmlns:a16="http://schemas.microsoft.com/office/drawing/2014/main" id="{5288ED9B-4FE8-463D-B49B-687D934A5DE1}"/>
              </a:ext>
            </a:extLst>
          </p:cNvPr>
          <p:cNvSpPr txBox="1"/>
          <p:nvPr/>
        </p:nvSpPr>
        <p:spPr>
          <a:xfrm>
            <a:off x="228600" y="3541631"/>
            <a:ext cx="7391400" cy="369332"/>
          </a:xfrm>
          <a:prstGeom prst="rect">
            <a:avLst/>
          </a:prstGeom>
          <a:noFill/>
        </p:spPr>
        <p:txBody>
          <a:bodyPr wrap="square">
            <a:spAutoFit/>
          </a:bodyPr>
          <a:lstStyle/>
          <a:p>
            <a:r>
              <a:rPr lang="en-US" dirty="0"/>
              <a:t>Jimmy Hoffa, Former Teamsters President </a:t>
            </a:r>
          </a:p>
        </p:txBody>
      </p:sp>
    </p:spTree>
    <p:extLst>
      <p:ext uri="{BB962C8B-B14F-4D97-AF65-F5344CB8AC3E}">
        <p14:creationId xmlns:p14="http://schemas.microsoft.com/office/powerpoint/2010/main" val="2985069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7FE6-CE27-4BB3-E87D-A6F50DED3866}"/>
              </a:ext>
            </a:extLst>
          </p:cNvPr>
          <p:cNvSpPr>
            <a:spLocks noGrp="1"/>
          </p:cNvSpPr>
          <p:nvPr>
            <p:ph type="title"/>
          </p:nvPr>
        </p:nvSpPr>
        <p:spPr/>
        <p:txBody>
          <a:bodyPr/>
          <a:lstStyle/>
          <a:p>
            <a:r>
              <a:rPr lang="en-US" dirty="0"/>
              <a:t>Marlon Brando “I coulda been a contender!”</a:t>
            </a:r>
          </a:p>
        </p:txBody>
      </p:sp>
      <p:pic>
        <p:nvPicPr>
          <p:cNvPr id="1026" name="Picture 2" descr="On the Waterfront (1954) - IMDb">
            <a:extLst>
              <a:ext uri="{FF2B5EF4-FFF2-40B4-BE49-F238E27FC236}">
                <a16:creationId xmlns:a16="http://schemas.microsoft.com/office/drawing/2014/main" id="{7B11D54E-77C8-A41B-0C0C-1EE0FFD9D91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9035" y="1600200"/>
            <a:ext cx="6225929" cy="466344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50FA3F6C-5E01-C89F-03F8-C4D7FE020CD7}"/>
              </a:ext>
            </a:extLst>
          </p:cNvPr>
          <p:cNvSpPr>
            <a:spLocks noGrp="1"/>
          </p:cNvSpPr>
          <p:nvPr>
            <p:ph type="sldNum" sz="quarter" idx="12"/>
          </p:nvPr>
        </p:nvSpPr>
        <p:spPr/>
        <p:txBody>
          <a:bodyPr/>
          <a:lstStyle/>
          <a:p>
            <a:fld id="{D680954E-57FD-4993-B524-A9F791F53A92}" type="slidenum">
              <a:rPr lang="en-US" smtClean="0"/>
              <a:pPr/>
              <a:t>35</a:t>
            </a:fld>
            <a:endParaRPr lang="en-US"/>
          </a:p>
        </p:txBody>
      </p:sp>
    </p:spTree>
    <p:extLst>
      <p:ext uri="{BB962C8B-B14F-4D97-AF65-F5344CB8AC3E}">
        <p14:creationId xmlns:p14="http://schemas.microsoft.com/office/powerpoint/2010/main" val="15199504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44E5B-BAC4-7D6D-4038-F657F1D03C55}"/>
              </a:ext>
            </a:extLst>
          </p:cNvPr>
          <p:cNvSpPr>
            <a:spLocks noGrp="1"/>
          </p:cNvSpPr>
          <p:nvPr>
            <p:ph type="title"/>
          </p:nvPr>
        </p:nvSpPr>
        <p:spPr/>
        <p:txBody>
          <a:bodyPr/>
          <a:lstStyle/>
          <a:p>
            <a:r>
              <a:rPr lang="en-US" dirty="0"/>
              <a:t>Gangsters in “On the Waterfront”</a:t>
            </a:r>
          </a:p>
        </p:txBody>
      </p:sp>
      <p:pic>
        <p:nvPicPr>
          <p:cNvPr id="5" name="Content Placeholder 4" descr="On The Waterfront Trailer 1954 - YouTube">
            <a:extLst>
              <a:ext uri="{FF2B5EF4-FFF2-40B4-BE49-F238E27FC236}">
                <a16:creationId xmlns:a16="http://schemas.microsoft.com/office/drawing/2014/main" id="{7CE8AD1D-2803-C733-D6E5-8E2B2506AA1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2606200"/>
            <a:ext cx="5061861" cy="283464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4512F33A-327F-DFF4-8E49-B67B49A82593}"/>
              </a:ext>
            </a:extLst>
          </p:cNvPr>
          <p:cNvSpPr>
            <a:spLocks noGrp="1"/>
          </p:cNvSpPr>
          <p:nvPr>
            <p:ph type="sldNum" sz="quarter" idx="12"/>
          </p:nvPr>
        </p:nvSpPr>
        <p:spPr/>
        <p:txBody>
          <a:bodyPr/>
          <a:lstStyle/>
          <a:p>
            <a:fld id="{D680954E-57FD-4993-B524-A9F791F53A92}" type="slidenum">
              <a:rPr lang="en-US" smtClean="0"/>
              <a:pPr/>
              <a:t>36</a:t>
            </a:fld>
            <a:endParaRPr lang="en-US"/>
          </a:p>
        </p:txBody>
      </p:sp>
    </p:spTree>
    <p:extLst>
      <p:ext uri="{BB962C8B-B14F-4D97-AF65-F5344CB8AC3E}">
        <p14:creationId xmlns:p14="http://schemas.microsoft.com/office/powerpoint/2010/main" val="10356753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7CAB7-8486-41D5-9876-155597A6D50A}"/>
              </a:ext>
            </a:extLst>
          </p:cNvPr>
          <p:cNvSpPr>
            <a:spLocks noGrp="1"/>
          </p:cNvSpPr>
          <p:nvPr>
            <p:ph type="title"/>
          </p:nvPr>
        </p:nvSpPr>
        <p:spPr/>
        <p:txBody>
          <a:bodyPr/>
          <a:lstStyle/>
          <a:p>
            <a:r>
              <a:rPr lang="en-US" dirty="0"/>
              <a:t>Unions often perceived negatively</a:t>
            </a:r>
          </a:p>
        </p:txBody>
      </p:sp>
      <p:sp>
        <p:nvSpPr>
          <p:cNvPr id="3" name="Content Placeholder 2">
            <a:extLst>
              <a:ext uri="{FF2B5EF4-FFF2-40B4-BE49-F238E27FC236}">
                <a16:creationId xmlns:a16="http://schemas.microsoft.com/office/drawing/2014/main" id="{BBA12E41-E7C7-4320-BF78-8EBD00588004}"/>
              </a:ext>
            </a:extLst>
          </p:cNvPr>
          <p:cNvSpPr>
            <a:spLocks noGrp="1"/>
          </p:cNvSpPr>
          <p:nvPr>
            <p:ph idx="1"/>
          </p:nvPr>
        </p:nvSpPr>
        <p:spPr/>
        <p:txBody>
          <a:bodyPr/>
          <a:lstStyle/>
          <a:p>
            <a:r>
              <a:rPr lang="en-US" dirty="0"/>
              <a:t>When people think of unions they often think of corrupt unions leaders like Jimmy Hoffa of the Teamsters, or</a:t>
            </a:r>
          </a:p>
          <a:p>
            <a:r>
              <a:rPr lang="en-US" dirty="0"/>
              <a:t>Movies like On the Waterfront, where gangsters have taken over a longshoreman’s union</a:t>
            </a:r>
          </a:p>
          <a:p>
            <a:r>
              <a:rPr lang="en-US" dirty="0"/>
              <a:t>A challenge for the next generation of union leaders is to counteract that, and convince people that unions benefit them</a:t>
            </a:r>
          </a:p>
        </p:txBody>
      </p:sp>
      <p:sp>
        <p:nvSpPr>
          <p:cNvPr id="4" name="Slide Number Placeholder 3">
            <a:extLst>
              <a:ext uri="{FF2B5EF4-FFF2-40B4-BE49-F238E27FC236}">
                <a16:creationId xmlns:a16="http://schemas.microsoft.com/office/drawing/2014/main" id="{6881198C-1916-4418-AEED-90319E34BA78}"/>
              </a:ext>
            </a:extLst>
          </p:cNvPr>
          <p:cNvSpPr>
            <a:spLocks noGrp="1"/>
          </p:cNvSpPr>
          <p:nvPr>
            <p:ph type="sldNum" sz="quarter" idx="12"/>
          </p:nvPr>
        </p:nvSpPr>
        <p:spPr/>
        <p:txBody>
          <a:bodyPr/>
          <a:lstStyle/>
          <a:p>
            <a:fld id="{D680954E-57FD-4993-B524-A9F791F53A92}" type="slidenum">
              <a:rPr lang="en-US" smtClean="0"/>
              <a:pPr/>
              <a:t>37</a:t>
            </a:fld>
            <a:endParaRPr lang="en-US"/>
          </a:p>
        </p:txBody>
      </p:sp>
    </p:spTree>
    <p:extLst>
      <p:ext uri="{BB962C8B-B14F-4D97-AF65-F5344CB8AC3E}">
        <p14:creationId xmlns:p14="http://schemas.microsoft.com/office/powerpoint/2010/main" val="2673517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1A077-CF33-335A-9ADC-E4DD020EE73E}"/>
              </a:ext>
            </a:extLst>
          </p:cNvPr>
          <p:cNvSpPr>
            <a:spLocks noGrp="1"/>
          </p:cNvSpPr>
          <p:nvPr>
            <p:ph type="title"/>
          </p:nvPr>
        </p:nvSpPr>
        <p:spPr/>
        <p:txBody>
          <a:bodyPr/>
          <a:lstStyle/>
          <a:p>
            <a:r>
              <a:rPr lang="en-US" dirty="0"/>
              <a:t>The Future</a:t>
            </a:r>
          </a:p>
        </p:txBody>
      </p:sp>
      <p:sp>
        <p:nvSpPr>
          <p:cNvPr id="3" name="Content Placeholder 2">
            <a:extLst>
              <a:ext uri="{FF2B5EF4-FFF2-40B4-BE49-F238E27FC236}">
                <a16:creationId xmlns:a16="http://schemas.microsoft.com/office/drawing/2014/main" id="{5906B410-8CFF-FFFF-A9B5-A8CCCD411353}"/>
              </a:ext>
            </a:extLst>
          </p:cNvPr>
          <p:cNvSpPr>
            <a:spLocks noGrp="1"/>
          </p:cNvSpPr>
          <p:nvPr>
            <p:ph idx="1"/>
          </p:nvPr>
        </p:nvSpPr>
        <p:spPr/>
        <p:txBody>
          <a:bodyPr>
            <a:normAutofit/>
          </a:bodyPr>
          <a:lstStyle/>
          <a:p>
            <a:r>
              <a:rPr lang="en-US" sz="2400" dirty="0"/>
              <a:t>Freedom isn’t free!  </a:t>
            </a:r>
          </a:p>
          <a:p>
            <a:r>
              <a:rPr lang="en-US" sz="2400" dirty="0"/>
              <a:t>What we have gained over the past 20+ years did not come free or easily</a:t>
            </a:r>
          </a:p>
          <a:p>
            <a:r>
              <a:rPr lang="en-US" sz="2400" dirty="0"/>
              <a:t>Continue the fight for equal pay for equal work—parity </a:t>
            </a:r>
          </a:p>
          <a:p>
            <a:r>
              <a:rPr lang="en-US" sz="2400" dirty="0"/>
              <a:t>We are facing an existential threat from billionaire backed anti-union groups</a:t>
            </a:r>
          </a:p>
          <a:p>
            <a:r>
              <a:rPr lang="en-US" sz="2400" dirty="0"/>
              <a:t>They are funded by billionaires like the Koch Brothers and the Walton family and others who want to destroy unions completely</a:t>
            </a:r>
          </a:p>
          <a:p>
            <a:endParaRPr lang="en-US" dirty="0"/>
          </a:p>
        </p:txBody>
      </p:sp>
      <p:sp>
        <p:nvSpPr>
          <p:cNvPr id="4" name="Slide Number Placeholder 3">
            <a:extLst>
              <a:ext uri="{FF2B5EF4-FFF2-40B4-BE49-F238E27FC236}">
                <a16:creationId xmlns:a16="http://schemas.microsoft.com/office/drawing/2014/main" id="{C522F012-84AF-9C94-F62B-C1245AEB965A}"/>
              </a:ext>
            </a:extLst>
          </p:cNvPr>
          <p:cNvSpPr>
            <a:spLocks noGrp="1"/>
          </p:cNvSpPr>
          <p:nvPr>
            <p:ph type="sldNum" sz="quarter" idx="12"/>
          </p:nvPr>
        </p:nvSpPr>
        <p:spPr/>
        <p:txBody>
          <a:bodyPr/>
          <a:lstStyle/>
          <a:p>
            <a:fld id="{D680954E-57FD-4993-B524-A9F791F53A92}" type="slidenum">
              <a:rPr lang="en-US" smtClean="0"/>
              <a:pPr/>
              <a:t>38</a:t>
            </a:fld>
            <a:endParaRPr lang="en-US"/>
          </a:p>
        </p:txBody>
      </p:sp>
    </p:spTree>
    <p:extLst>
      <p:ext uri="{BB962C8B-B14F-4D97-AF65-F5344CB8AC3E}">
        <p14:creationId xmlns:p14="http://schemas.microsoft.com/office/powerpoint/2010/main" val="36364046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811B2-1EBA-6A5D-F885-3978DECA7AF0}"/>
              </a:ext>
            </a:extLst>
          </p:cNvPr>
          <p:cNvSpPr>
            <a:spLocks noGrp="1"/>
          </p:cNvSpPr>
          <p:nvPr>
            <p:ph type="title"/>
          </p:nvPr>
        </p:nvSpPr>
        <p:spPr/>
        <p:txBody>
          <a:bodyPr/>
          <a:lstStyle/>
          <a:p>
            <a:r>
              <a:rPr lang="en-US" dirty="0"/>
              <a:t>The Future</a:t>
            </a:r>
          </a:p>
        </p:txBody>
      </p:sp>
      <p:sp>
        <p:nvSpPr>
          <p:cNvPr id="3" name="Content Placeholder 2">
            <a:extLst>
              <a:ext uri="{FF2B5EF4-FFF2-40B4-BE49-F238E27FC236}">
                <a16:creationId xmlns:a16="http://schemas.microsoft.com/office/drawing/2014/main" id="{E494E580-D4F5-C467-2805-1F814B3333C9}"/>
              </a:ext>
            </a:extLst>
          </p:cNvPr>
          <p:cNvSpPr>
            <a:spLocks noGrp="1"/>
          </p:cNvSpPr>
          <p:nvPr>
            <p:ph idx="1"/>
          </p:nvPr>
        </p:nvSpPr>
        <p:spPr/>
        <p:txBody>
          <a:bodyPr/>
          <a:lstStyle/>
          <a:p>
            <a:r>
              <a:rPr lang="en-US" sz="2400" dirty="0"/>
              <a:t>Join us! </a:t>
            </a:r>
          </a:p>
          <a:p>
            <a:r>
              <a:rPr lang="en-US" sz="2400" dirty="0"/>
              <a:t>To join:</a:t>
            </a:r>
          </a:p>
          <a:p>
            <a:r>
              <a:rPr lang="en-US" sz="2000" b="0" i="0" u="sng" dirty="0">
                <a:solidFill>
                  <a:srgbClr val="000000"/>
                </a:solidFill>
                <a:effectLst/>
                <a:highlight>
                  <a:srgbClr val="FFFFFF"/>
                </a:highlight>
                <a:latin typeface="Aptos" panose="020B0004020202020204" pitchFamily="34" charset="0"/>
                <a:hlinkClick r:id="rId2" tooltip="Original URL: https://cft.org/sites/main/files/file-attachments/cft_statewide-membership-form.pdf. Click or tap if you trust this link."/>
              </a:rPr>
              <a:t>https://</a:t>
            </a:r>
            <a:r>
              <a:rPr lang="en-US" sz="2000" b="0" i="0" u="sng" dirty="0" err="1">
                <a:solidFill>
                  <a:srgbClr val="000000"/>
                </a:solidFill>
                <a:effectLst/>
                <a:highlight>
                  <a:srgbClr val="FFFFFF"/>
                </a:highlight>
                <a:latin typeface="Aptos" panose="020B0004020202020204" pitchFamily="34" charset="0"/>
                <a:hlinkClick r:id="rId2" tooltip="Original URL: https://cft.org/sites/main/files/file-attachments/cft_statewide-membership-form.pdf. Click or tap if you trust this link."/>
              </a:rPr>
              <a:t>cft.org</a:t>
            </a:r>
            <a:r>
              <a:rPr lang="en-US" sz="2000" b="0" i="0" u="sng" dirty="0">
                <a:solidFill>
                  <a:srgbClr val="000000"/>
                </a:solidFill>
                <a:effectLst/>
                <a:highlight>
                  <a:srgbClr val="FFFFFF"/>
                </a:highlight>
                <a:latin typeface="Aptos" panose="020B0004020202020204" pitchFamily="34" charset="0"/>
                <a:hlinkClick r:id="rId2" tooltip="Original URL: https://cft.org/sites/main/files/file-attachments/cft_statewide-membership-form.pdf. Click or tap if you trust this link."/>
              </a:rPr>
              <a:t>/sites/main/files/file-attachments/</a:t>
            </a:r>
            <a:r>
              <a:rPr lang="en-US" sz="2000" b="0" i="0" u="sng" dirty="0" err="1">
                <a:solidFill>
                  <a:srgbClr val="000000"/>
                </a:solidFill>
                <a:effectLst/>
                <a:highlight>
                  <a:srgbClr val="FFFFFF"/>
                </a:highlight>
                <a:latin typeface="Aptos" panose="020B0004020202020204" pitchFamily="34" charset="0"/>
                <a:hlinkClick r:id="rId2" tooltip="Original URL: https://cft.org/sites/main/files/file-attachments/cft_statewide-membership-form.pdf. Click or tap if you trust this link."/>
              </a:rPr>
              <a:t>cft_statewide</a:t>
            </a:r>
            <a:r>
              <a:rPr lang="en-US" sz="2000" b="0" i="0" u="sng" dirty="0">
                <a:solidFill>
                  <a:srgbClr val="000000"/>
                </a:solidFill>
                <a:effectLst/>
                <a:highlight>
                  <a:srgbClr val="FFFFFF"/>
                </a:highlight>
                <a:latin typeface="Aptos" panose="020B0004020202020204" pitchFamily="34" charset="0"/>
                <a:hlinkClick r:id="rId2" tooltip="Original URL: https://cft.org/sites/main/files/file-attachments/cft_statewide-membership-form.pdf. Click or tap if you trust this link."/>
              </a:rPr>
              <a:t>-membership-</a:t>
            </a:r>
            <a:r>
              <a:rPr lang="en-US" sz="2000" b="0" i="0" u="sng" dirty="0" err="1">
                <a:solidFill>
                  <a:srgbClr val="000000"/>
                </a:solidFill>
                <a:effectLst/>
                <a:highlight>
                  <a:srgbClr val="FFFFFF"/>
                </a:highlight>
                <a:latin typeface="Aptos" panose="020B0004020202020204" pitchFamily="34" charset="0"/>
                <a:hlinkClick r:id="rId2" tooltip="Original URL: https://cft.org/sites/main/files/file-attachments/cft_statewide-membership-form.pdf. Click or tap if you trust this link."/>
              </a:rPr>
              <a:t>form.pdf</a:t>
            </a:r>
            <a:r>
              <a:rPr lang="en-US" sz="2000" b="0" i="0" dirty="0">
                <a:solidFill>
                  <a:srgbClr val="000000"/>
                </a:solidFill>
                <a:effectLst/>
                <a:highlight>
                  <a:srgbClr val="FFFFFF"/>
                </a:highlight>
                <a:latin typeface="Aptos" panose="020B0004020202020204" pitchFamily="34" charset="0"/>
              </a:rPr>
              <a:t> </a:t>
            </a:r>
            <a:r>
              <a:rPr lang="en-US" sz="2400" b="0" i="0" dirty="0">
                <a:solidFill>
                  <a:srgbClr val="000000"/>
                </a:solidFill>
                <a:effectLst/>
                <a:highlight>
                  <a:srgbClr val="FFFFFF"/>
                </a:highlight>
                <a:latin typeface="Aptos" panose="020B0004020202020204" pitchFamily="34" charset="0"/>
              </a:rPr>
              <a:t> </a:t>
            </a:r>
            <a:endParaRPr lang="en-US" sz="2400" dirty="0"/>
          </a:p>
          <a:p>
            <a:endParaRPr lang="en-US" dirty="0"/>
          </a:p>
        </p:txBody>
      </p:sp>
      <p:sp>
        <p:nvSpPr>
          <p:cNvPr id="4" name="Slide Number Placeholder 3">
            <a:extLst>
              <a:ext uri="{FF2B5EF4-FFF2-40B4-BE49-F238E27FC236}">
                <a16:creationId xmlns:a16="http://schemas.microsoft.com/office/drawing/2014/main" id="{A7A16076-8434-1BFA-39B6-FD297AD8F9FB}"/>
              </a:ext>
            </a:extLst>
          </p:cNvPr>
          <p:cNvSpPr>
            <a:spLocks noGrp="1"/>
          </p:cNvSpPr>
          <p:nvPr>
            <p:ph type="sldNum" sz="quarter" idx="12"/>
          </p:nvPr>
        </p:nvSpPr>
        <p:spPr/>
        <p:txBody>
          <a:bodyPr/>
          <a:lstStyle/>
          <a:p>
            <a:fld id="{D680954E-57FD-4993-B524-A9F791F53A92}" type="slidenum">
              <a:rPr lang="en-US" smtClean="0"/>
              <a:pPr/>
              <a:t>39</a:t>
            </a:fld>
            <a:endParaRPr lang="en-US"/>
          </a:p>
        </p:txBody>
      </p:sp>
    </p:spTree>
    <p:extLst>
      <p:ext uri="{BB962C8B-B14F-4D97-AF65-F5344CB8AC3E}">
        <p14:creationId xmlns:p14="http://schemas.microsoft.com/office/powerpoint/2010/main" val="1211290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1D0F-38E8-4F0E-9C55-3AFD39FFB716}"/>
              </a:ext>
            </a:extLst>
          </p:cNvPr>
          <p:cNvSpPr>
            <a:spLocks noGrp="1"/>
          </p:cNvSpPr>
          <p:nvPr>
            <p:ph type="title"/>
          </p:nvPr>
        </p:nvSpPr>
        <p:spPr/>
        <p:txBody>
          <a:bodyPr/>
          <a:lstStyle/>
          <a:p>
            <a:r>
              <a:rPr lang="en-US" dirty="0"/>
              <a:t>With a Union—Without a Union</a:t>
            </a:r>
          </a:p>
        </p:txBody>
      </p:sp>
      <p:sp>
        <p:nvSpPr>
          <p:cNvPr id="3" name="Content Placeholder 2">
            <a:extLst>
              <a:ext uri="{FF2B5EF4-FFF2-40B4-BE49-F238E27FC236}">
                <a16:creationId xmlns:a16="http://schemas.microsoft.com/office/drawing/2014/main" id="{560090A0-F183-4BE3-8B0F-C956A36F9406}"/>
              </a:ext>
            </a:extLst>
          </p:cNvPr>
          <p:cNvSpPr>
            <a:spLocks noGrp="1"/>
          </p:cNvSpPr>
          <p:nvPr>
            <p:ph idx="1"/>
          </p:nvPr>
        </p:nvSpPr>
        <p:spPr/>
        <p:txBody>
          <a:bodyPr>
            <a:normAutofit fontScale="92500" lnSpcReduction="20000"/>
          </a:bodyPr>
          <a:lstStyle/>
          <a:p>
            <a:r>
              <a:rPr lang="en-US" dirty="0"/>
              <a:t>Unionized workers make an average of $200 more per week than non-unionized workers </a:t>
            </a:r>
            <a:r>
              <a:rPr lang="en-US" sz="1500" dirty="0" err="1"/>
              <a:t>i</a:t>
            </a:r>
            <a:endParaRPr lang="en-US" sz="1500" dirty="0"/>
          </a:p>
          <a:p>
            <a:r>
              <a:rPr lang="en-US" dirty="0"/>
              <a:t>Before the Union:  Part-Time academics at AHC were 68</a:t>
            </a:r>
            <a:r>
              <a:rPr lang="en-US" baseline="30000" dirty="0"/>
              <a:t>th</a:t>
            </a:r>
            <a:r>
              <a:rPr lang="en-US" dirty="0"/>
              <a:t> of 72 California community college districts in overall pay.</a:t>
            </a:r>
          </a:p>
          <a:p>
            <a:r>
              <a:rPr lang="en-US" dirty="0"/>
              <a:t>Since the Union:  We have moved up more than 30 places on that list (depending on step/column)</a:t>
            </a:r>
          </a:p>
          <a:p>
            <a:r>
              <a:rPr lang="en-US" dirty="0"/>
              <a:t>Before the Union:  No office hours</a:t>
            </a:r>
          </a:p>
          <a:p>
            <a:r>
              <a:rPr lang="en-US" dirty="0"/>
              <a:t>Since the Union:  Paid office hours</a:t>
            </a:r>
          </a:p>
          <a:p>
            <a:r>
              <a:rPr lang="en-US" dirty="0"/>
              <a:t>With the union:  Average pay has increased by more than 100%!</a:t>
            </a:r>
          </a:p>
          <a:p>
            <a:r>
              <a:rPr lang="en-US" sz="1500" dirty="0" err="1"/>
              <a:t>i</a:t>
            </a:r>
            <a:r>
              <a:rPr lang="en-US" sz="2200" dirty="0"/>
              <a:t> source: US Bureau of Labor Statistics</a:t>
            </a:r>
          </a:p>
        </p:txBody>
      </p:sp>
      <p:sp>
        <p:nvSpPr>
          <p:cNvPr id="4" name="Slide Number Placeholder 3">
            <a:extLst>
              <a:ext uri="{FF2B5EF4-FFF2-40B4-BE49-F238E27FC236}">
                <a16:creationId xmlns:a16="http://schemas.microsoft.com/office/drawing/2014/main" id="{D7AD9606-7C21-49DA-A3AE-B1444BC64CE5}"/>
              </a:ext>
            </a:extLst>
          </p:cNvPr>
          <p:cNvSpPr>
            <a:spLocks noGrp="1"/>
          </p:cNvSpPr>
          <p:nvPr>
            <p:ph type="sldNum" sz="quarter" idx="12"/>
          </p:nvPr>
        </p:nvSpPr>
        <p:spPr/>
        <p:txBody>
          <a:bodyPr/>
          <a:lstStyle/>
          <a:p>
            <a:fld id="{D680954E-57FD-4993-B524-A9F791F53A92}" type="slidenum">
              <a:rPr lang="en-US" smtClean="0"/>
              <a:pPr/>
              <a:t>4</a:t>
            </a:fld>
            <a:endParaRPr lang="en-US"/>
          </a:p>
        </p:txBody>
      </p:sp>
    </p:spTree>
    <p:extLst>
      <p:ext uri="{BB962C8B-B14F-4D97-AF65-F5344CB8AC3E}">
        <p14:creationId xmlns:p14="http://schemas.microsoft.com/office/powerpoint/2010/main" val="1118503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A3A2-F9B0-4ED6-B935-F3466DD6AD5F}"/>
              </a:ext>
            </a:extLst>
          </p:cNvPr>
          <p:cNvSpPr>
            <a:spLocks noGrp="1"/>
          </p:cNvSpPr>
          <p:nvPr>
            <p:ph type="title"/>
          </p:nvPr>
        </p:nvSpPr>
        <p:spPr/>
        <p:txBody>
          <a:bodyPr/>
          <a:lstStyle/>
          <a:p>
            <a:r>
              <a:rPr lang="en-US" dirty="0"/>
              <a:t>With a Union—Without a Union</a:t>
            </a:r>
          </a:p>
        </p:txBody>
      </p:sp>
      <p:sp>
        <p:nvSpPr>
          <p:cNvPr id="3" name="Content Placeholder 2">
            <a:extLst>
              <a:ext uri="{FF2B5EF4-FFF2-40B4-BE49-F238E27FC236}">
                <a16:creationId xmlns:a16="http://schemas.microsoft.com/office/drawing/2014/main" id="{D0BA9AC9-5172-4944-91F1-63A497DCF084}"/>
              </a:ext>
            </a:extLst>
          </p:cNvPr>
          <p:cNvSpPr>
            <a:spLocks noGrp="1"/>
          </p:cNvSpPr>
          <p:nvPr>
            <p:ph idx="1"/>
          </p:nvPr>
        </p:nvSpPr>
        <p:spPr/>
        <p:txBody>
          <a:bodyPr>
            <a:normAutofit fontScale="92500"/>
          </a:bodyPr>
          <a:lstStyle/>
          <a:p>
            <a:r>
              <a:rPr lang="en-US" dirty="0"/>
              <a:t>Before the Union:  No job security, part-timers could be hired and fired at will </a:t>
            </a:r>
          </a:p>
          <a:p>
            <a:r>
              <a:rPr lang="en-US" dirty="0"/>
              <a:t>Since the Union:  Job security and due process in disciplinary matters</a:t>
            </a:r>
          </a:p>
          <a:p>
            <a:r>
              <a:rPr lang="en-US" dirty="0"/>
              <a:t>Before the Union:  No seniority or rehire rights—you were essentially a new hire every semester</a:t>
            </a:r>
          </a:p>
          <a:p>
            <a:r>
              <a:rPr lang="en-US" dirty="0"/>
              <a:t>Since the Union:  Seniority for credit instructors in Pool 2</a:t>
            </a:r>
          </a:p>
          <a:p>
            <a:r>
              <a:rPr lang="en-US" dirty="0"/>
              <a:t>Before the Union:  Evaluations hit or miss—no input on the evaluator or when he/she comes to class</a:t>
            </a:r>
          </a:p>
          <a:p>
            <a:endParaRPr lang="en-US" dirty="0"/>
          </a:p>
          <a:p>
            <a:endParaRPr lang="en-US" dirty="0"/>
          </a:p>
        </p:txBody>
      </p:sp>
      <p:sp>
        <p:nvSpPr>
          <p:cNvPr id="4" name="Slide Number Placeholder 3">
            <a:extLst>
              <a:ext uri="{FF2B5EF4-FFF2-40B4-BE49-F238E27FC236}">
                <a16:creationId xmlns:a16="http://schemas.microsoft.com/office/drawing/2014/main" id="{850BC051-0FCA-4E05-9D03-5802AE6EF216}"/>
              </a:ext>
            </a:extLst>
          </p:cNvPr>
          <p:cNvSpPr>
            <a:spLocks noGrp="1"/>
          </p:cNvSpPr>
          <p:nvPr>
            <p:ph type="sldNum" sz="quarter" idx="12"/>
          </p:nvPr>
        </p:nvSpPr>
        <p:spPr/>
        <p:txBody>
          <a:bodyPr/>
          <a:lstStyle/>
          <a:p>
            <a:fld id="{D680954E-57FD-4993-B524-A9F791F53A92}" type="slidenum">
              <a:rPr lang="en-US" smtClean="0"/>
              <a:pPr/>
              <a:t>5</a:t>
            </a:fld>
            <a:endParaRPr lang="en-US"/>
          </a:p>
        </p:txBody>
      </p:sp>
    </p:spTree>
    <p:extLst>
      <p:ext uri="{BB962C8B-B14F-4D97-AF65-F5344CB8AC3E}">
        <p14:creationId xmlns:p14="http://schemas.microsoft.com/office/powerpoint/2010/main" val="124391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63D30-A7E2-4102-8D97-A375F7912594}"/>
              </a:ext>
            </a:extLst>
          </p:cNvPr>
          <p:cNvSpPr>
            <a:spLocks noGrp="1"/>
          </p:cNvSpPr>
          <p:nvPr>
            <p:ph type="title"/>
          </p:nvPr>
        </p:nvSpPr>
        <p:spPr/>
        <p:txBody>
          <a:bodyPr/>
          <a:lstStyle/>
          <a:p>
            <a:r>
              <a:rPr lang="en-US" dirty="0"/>
              <a:t>With a Union—Without a Union</a:t>
            </a:r>
          </a:p>
        </p:txBody>
      </p:sp>
      <p:sp>
        <p:nvSpPr>
          <p:cNvPr id="3" name="Content Placeholder 2">
            <a:extLst>
              <a:ext uri="{FF2B5EF4-FFF2-40B4-BE49-F238E27FC236}">
                <a16:creationId xmlns:a16="http://schemas.microsoft.com/office/drawing/2014/main" id="{F9A52A4D-B930-4C1F-9EA2-1BF897CC7315}"/>
              </a:ext>
            </a:extLst>
          </p:cNvPr>
          <p:cNvSpPr>
            <a:spLocks noGrp="1"/>
          </p:cNvSpPr>
          <p:nvPr>
            <p:ph idx="1"/>
          </p:nvPr>
        </p:nvSpPr>
        <p:spPr/>
        <p:txBody>
          <a:bodyPr>
            <a:normAutofit fontScale="92500" lnSpcReduction="10000"/>
          </a:bodyPr>
          <a:lstStyle/>
          <a:p>
            <a:r>
              <a:rPr lang="en-US" dirty="0"/>
              <a:t>Since the Union:  We have a say in who evaluates us, when they come to class, and the right to challenge anything negative in your evaluation.</a:t>
            </a:r>
          </a:p>
          <a:p>
            <a:r>
              <a:rPr lang="en-US" dirty="0"/>
              <a:t>Since the Union:  We have the right to be notified of anything negative placed in our personnel file and the right to challenge it in writing.</a:t>
            </a:r>
          </a:p>
          <a:p>
            <a:r>
              <a:rPr lang="en-US" dirty="0"/>
              <a:t>Before the Union:  We had to pay for parking</a:t>
            </a:r>
          </a:p>
          <a:p>
            <a:r>
              <a:rPr lang="en-US" dirty="0"/>
              <a:t>Since the Union:  Free Parking! </a:t>
            </a:r>
          </a:p>
          <a:p>
            <a:r>
              <a:rPr lang="en-US" dirty="0"/>
              <a:t>Before the union:  Step advancement on the salary schedule every three years</a:t>
            </a:r>
          </a:p>
          <a:p>
            <a:r>
              <a:rPr lang="en-US" dirty="0"/>
              <a:t>Since the union: Step advancement now every 2 years</a:t>
            </a:r>
          </a:p>
          <a:p>
            <a:endParaRPr lang="en-US" dirty="0"/>
          </a:p>
        </p:txBody>
      </p:sp>
      <p:sp>
        <p:nvSpPr>
          <p:cNvPr id="4" name="Slide Number Placeholder 3">
            <a:extLst>
              <a:ext uri="{FF2B5EF4-FFF2-40B4-BE49-F238E27FC236}">
                <a16:creationId xmlns:a16="http://schemas.microsoft.com/office/drawing/2014/main" id="{64AAB317-8E96-43B1-90D3-7ACD5677ADEF}"/>
              </a:ext>
            </a:extLst>
          </p:cNvPr>
          <p:cNvSpPr>
            <a:spLocks noGrp="1"/>
          </p:cNvSpPr>
          <p:nvPr>
            <p:ph type="sldNum" sz="quarter" idx="12"/>
          </p:nvPr>
        </p:nvSpPr>
        <p:spPr/>
        <p:txBody>
          <a:bodyPr/>
          <a:lstStyle/>
          <a:p>
            <a:fld id="{D680954E-57FD-4993-B524-A9F791F53A92}" type="slidenum">
              <a:rPr lang="en-US" smtClean="0"/>
              <a:pPr/>
              <a:t>6</a:t>
            </a:fld>
            <a:endParaRPr lang="en-US"/>
          </a:p>
        </p:txBody>
      </p:sp>
    </p:spTree>
    <p:extLst>
      <p:ext uri="{BB962C8B-B14F-4D97-AF65-F5344CB8AC3E}">
        <p14:creationId xmlns:p14="http://schemas.microsoft.com/office/powerpoint/2010/main" val="4256138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E17FD-C51A-9D61-D3E8-754AC4039736}"/>
              </a:ext>
            </a:extLst>
          </p:cNvPr>
          <p:cNvSpPr>
            <a:spLocks noGrp="1"/>
          </p:cNvSpPr>
          <p:nvPr>
            <p:ph type="title"/>
          </p:nvPr>
        </p:nvSpPr>
        <p:spPr/>
        <p:txBody>
          <a:bodyPr/>
          <a:lstStyle/>
          <a:p>
            <a:r>
              <a:rPr lang="en-US" dirty="0"/>
              <a:t>With a Union</a:t>
            </a:r>
          </a:p>
        </p:txBody>
      </p:sp>
      <p:sp>
        <p:nvSpPr>
          <p:cNvPr id="3" name="Content Placeholder 2">
            <a:extLst>
              <a:ext uri="{FF2B5EF4-FFF2-40B4-BE49-F238E27FC236}">
                <a16:creationId xmlns:a16="http://schemas.microsoft.com/office/drawing/2014/main" id="{1DE732E4-7937-A396-AC08-731A14C55F70}"/>
              </a:ext>
            </a:extLst>
          </p:cNvPr>
          <p:cNvSpPr>
            <a:spLocks noGrp="1"/>
          </p:cNvSpPr>
          <p:nvPr>
            <p:ph idx="1"/>
          </p:nvPr>
        </p:nvSpPr>
        <p:spPr/>
        <p:txBody>
          <a:bodyPr>
            <a:normAutofit/>
          </a:bodyPr>
          <a:lstStyle/>
          <a:p>
            <a:r>
              <a:rPr lang="en-US" dirty="0"/>
              <a:t>In 2005, average hourly pay was $42 per hour</a:t>
            </a:r>
          </a:p>
          <a:p>
            <a:r>
              <a:rPr lang="en-US" dirty="0"/>
              <a:t>It would take 24 hours to earn $1000</a:t>
            </a:r>
          </a:p>
          <a:p>
            <a:r>
              <a:rPr lang="en-US" dirty="0"/>
              <a:t>In 2024 the average pay is $74.64 per hour, an increase of approximately 77%</a:t>
            </a:r>
          </a:p>
          <a:p>
            <a:r>
              <a:rPr lang="en-US" dirty="0"/>
              <a:t>In 2024 it will take a member earning the average salary 13.4 hours to earn $1000</a:t>
            </a:r>
          </a:p>
          <a:p>
            <a:r>
              <a:rPr lang="en-US" dirty="0"/>
              <a:t>So that person is earning 77% more and working nearly 15 hours less to earn the same amount of money!</a:t>
            </a:r>
          </a:p>
        </p:txBody>
      </p:sp>
      <p:sp>
        <p:nvSpPr>
          <p:cNvPr id="4" name="Slide Number Placeholder 3">
            <a:extLst>
              <a:ext uri="{FF2B5EF4-FFF2-40B4-BE49-F238E27FC236}">
                <a16:creationId xmlns:a16="http://schemas.microsoft.com/office/drawing/2014/main" id="{5BA1B995-9058-155F-89AD-8AF9DB0F003D}"/>
              </a:ext>
            </a:extLst>
          </p:cNvPr>
          <p:cNvSpPr>
            <a:spLocks noGrp="1"/>
          </p:cNvSpPr>
          <p:nvPr>
            <p:ph type="sldNum" sz="quarter" idx="12"/>
          </p:nvPr>
        </p:nvSpPr>
        <p:spPr/>
        <p:txBody>
          <a:bodyPr/>
          <a:lstStyle/>
          <a:p>
            <a:fld id="{D680954E-57FD-4993-B524-A9F791F53A92}" type="slidenum">
              <a:rPr lang="en-US" smtClean="0"/>
              <a:pPr/>
              <a:t>7</a:t>
            </a:fld>
            <a:endParaRPr lang="en-US"/>
          </a:p>
        </p:txBody>
      </p:sp>
    </p:spTree>
    <p:extLst>
      <p:ext uri="{BB962C8B-B14F-4D97-AF65-F5344CB8AC3E}">
        <p14:creationId xmlns:p14="http://schemas.microsoft.com/office/powerpoint/2010/main" val="2241584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9B7F-0BC1-561E-7E2C-D9CF923C7E44}"/>
              </a:ext>
            </a:extLst>
          </p:cNvPr>
          <p:cNvSpPr>
            <a:spLocks noGrp="1"/>
          </p:cNvSpPr>
          <p:nvPr>
            <p:ph type="title"/>
          </p:nvPr>
        </p:nvSpPr>
        <p:spPr/>
        <p:txBody>
          <a:bodyPr/>
          <a:lstStyle/>
          <a:p>
            <a:r>
              <a:rPr lang="en-US" dirty="0"/>
              <a:t>Recognition and Respect</a:t>
            </a:r>
          </a:p>
        </p:txBody>
      </p:sp>
      <p:sp>
        <p:nvSpPr>
          <p:cNvPr id="3" name="Content Placeholder 2">
            <a:extLst>
              <a:ext uri="{FF2B5EF4-FFF2-40B4-BE49-F238E27FC236}">
                <a16:creationId xmlns:a16="http://schemas.microsoft.com/office/drawing/2014/main" id="{C3AAD36F-5210-0193-5EB4-C722C0453CE2}"/>
              </a:ext>
            </a:extLst>
          </p:cNvPr>
          <p:cNvSpPr>
            <a:spLocks noGrp="1"/>
          </p:cNvSpPr>
          <p:nvPr>
            <p:ph idx="1"/>
          </p:nvPr>
        </p:nvSpPr>
        <p:spPr>
          <a:xfrm>
            <a:off x="664786" y="1825625"/>
            <a:ext cx="7886700" cy="4351338"/>
          </a:xfrm>
        </p:spPr>
        <p:txBody>
          <a:bodyPr/>
          <a:lstStyle/>
          <a:p>
            <a:r>
              <a:rPr lang="en-US" dirty="0"/>
              <a:t>Before the Union, we got no respect</a:t>
            </a:r>
          </a:p>
          <a:p>
            <a:endParaRPr lang="en-US" dirty="0"/>
          </a:p>
          <a:p>
            <a:endParaRPr lang="en-US" dirty="0"/>
          </a:p>
        </p:txBody>
      </p:sp>
      <p:sp>
        <p:nvSpPr>
          <p:cNvPr id="4" name="Slide Number Placeholder 3">
            <a:extLst>
              <a:ext uri="{FF2B5EF4-FFF2-40B4-BE49-F238E27FC236}">
                <a16:creationId xmlns:a16="http://schemas.microsoft.com/office/drawing/2014/main" id="{1645E626-B9AD-EDB4-47CE-35446E8D7373}"/>
              </a:ext>
            </a:extLst>
          </p:cNvPr>
          <p:cNvSpPr>
            <a:spLocks noGrp="1"/>
          </p:cNvSpPr>
          <p:nvPr>
            <p:ph type="sldNum" sz="quarter" idx="12"/>
          </p:nvPr>
        </p:nvSpPr>
        <p:spPr/>
        <p:txBody>
          <a:bodyPr/>
          <a:lstStyle/>
          <a:p>
            <a:fld id="{D680954E-57FD-4993-B524-A9F791F53A92}" type="slidenum">
              <a:rPr lang="en-US" smtClean="0"/>
              <a:pPr/>
              <a:t>8</a:t>
            </a:fld>
            <a:endParaRPr lang="en-US"/>
          </a:p>
        </p:txBody>
      </p:sp>
      <p:pic>
        <p:nvPicPr>
          <p:cNvPr id="1026" name="Picture 2" descr="America's saddest clown: the outrageous life of Rodney Dangerfield">
            <a:extLst>
              <a:ext uri="{FF2B5EF4-FFF2-40B4-BE49-F238E27FC236}">
                <a16:creationId xmlns:a16="http://schemas.microsoft.com/office/drawing/2014/main" id="{FC575CF1-02EE-B2D8-4065-4B03F8D7FE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590800"/>
            <a:ext cx="5360035" cy="338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321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0E574-599E-BBA3-F967-B5258891A862}"/>
              </a:ext>
            </a:extLst>
          </p:cNvPr>
          <p:cNvSpPr>
            <a:spLocks noGrp="1"/>
          </p:cNvSpPr>
          <p:nvPr>
            <p:ph type="title"/>
          </p:nvPr>
        </p:nvSpPr>
        <p:spPr/>
        <p:txBody>
          <a:bodyPr/>
          <a:lstStyle/>
          <a:p>
            <a:r>
              <a:rPr lang="en-US" dirty="0"/>
              <a:t>Recognition and Respect</a:t>
            </a:r>
          </a:p>
        </p:txBody>
      </p:sp>
      <p:sp>
        <p:nvSpPr>
          <p:cNvPr id="3" name="Content Placeholder 2">
            <a:extLst>
              <a:ext uri="{FF2B5EF4-FFF2-40B4-BE49-F238E27FC236}">
                <a16:creationId xmlns:a16="http://schemas.microsoft.com/office/drawing/2014/main" id="{B36A4A7F-A2D0-7E10-5D1B-AB9A8BCE8872}"/>
              </a:ext>
            </a:extLst>
          </p:cNvPr>
          <p:cNvSpPr>
            <a:spLocks noGrp="1"/>
          </p:cNvSpPr>
          <p:nvPr>
            <p:ph idx="1"/>
          </p:nvPr>
        </p:nvSpPr>
        <p:spPr/>
        <p:txBody>
          <a:bodyPr>
            <a:normAutofit lnSpcReduction="10000"/>
          </a:bodyPr>
          <a:lstStyle/>
          <a:p>
            <a:r>
              <a:rPr lang="en-US" dirty="0"/>
              <a:t>We now have representation on 25 Councils and Committees!</a:t>
            </a:r>
          </a:p>
          <a:p>
            <a:r>
              <a:rPr lang="en-US" dirty="0"/>
              <a:t>We are an important part of the shared governance at the college</a:t>
            </a:r>
          </a:p>
          <a:p>
            <a:r>
              <a:rPr lang="en-US" dirty="0"/>
              <a:t>We now have 3 voting members on the Academic Senate</a:t>
            </a:r>
          </a:p>
          <a:p>
            <a:r>
              <a:rPr lang="en-US" dirty="0"/>
              <a:t>The college now acknowledges the important role we play</a:t>
            </a:r>
          </a:p>
          <a:p>
            <a:r>
              <a:rPr lang="en-US" dirty="0"/>
              <a:t>We now serve on hiring committees</a:t>
            </a:r>
          </a:p>
          <a:p>
            <a:r>
              <a:rPr lang="en-US" dirty="0"/>
              <a:t>We can vote for department chairs</a:t>
            </a:r>
          </a:p>
          <a:p>
            <a:endParaRPr lang="en-US" dirty="0"/>
          </a:p>
          <a:p>
            <a:endParaRPr lang="en-US" dirty="0"/>
          </a:p>
        </p:txBody>
      </p:sp>
      <p:sp>
        <p:nvSpPr>
          <p:cNvPr id="4" name="Slide Number Placeholder 3">
            <a:extLst>
              <a:ext uri="{FF2B5EF4-FFF2-40B4-BE49-F238E27FC236}">
                <a16:creationId xmlns:a16="http://schemas.microsoft.com/office/drawing/2014/main" id="{84691B9A-CA2A-5658-CBB6-C8C46FC2D0CA}"/>
              </a:ext>
            </a:extLst>
          </p:cNvPr>
          <p:cNvSpPr>
            <a:spLocks noGrp="1"/>
          </p:cNvSpPr>
          <p:nvPr>
            <p:ph type="sldNum" sz="quarter" idx="12"/>
          </p:nvPr>
        </p:nvSpPr>
        <p:spPr/>
        <p:txBody>
          <a:bodyPr/>
          <a:lstStyle/>
          <a:p>
            <a:fld id="{D680954E-57FD-4993-B524-A9F791F53A92}" type="slidenum">
              <a:rPr lang="en-US" smtClean="0"/>
              <a:pPr/>
              <a:t>9</a:t>
            </a:fld>
            <a:endParaRPr lang="en-US"/>
          </a:p>
        </p:txBody>
      </p:sp>
    </p:spTree>
    <p:extLst>
      <p:ext uri="{BB962C8B-B14F-4D97-AF65-F5344CB8AC3E}">
        <p14:creationId xmlns:p14="http://schemas.microsoft.com/office/powerpoint/2010/main" val="1686439028"/>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2024</TotalTime>
  <Words>2183</Words>
  <Application>Microsoft Office PowerPoint</Application>
  <PresentationFormat>On-screen Show (4:3)</PresentationFormat>
  <Paragraphs>215</Paragraphs>
  <Slides>39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Aptos</vt:lpstr>
      <vt:lpstr>Arial</vt:lpstr>
      <vt:lpstr>Calibri</vt:lpstr>
      <vt:lpstr>Calibri Light</vt:lpstr>
      <vt:lpstr>Office 2013 - 2022 Theme</vt:lpstr>
      <vt:lpstr>Know Your Contract</vt:lpstr>
      <vt:lpstr>Know Your Contract</vt:lpstr>
      <vt:lpstr>Negotiated By Your Bargaining Team 2022--2023</vt:lpstr>
      <vt:lpstr>With a Union—Without a Union</vt:lpstr>
      <vt:lpstr>With a Union—Without a Union</vt:lpstr>
      <vt:lpstr>With a Union—Without a Union</vt:lpstr>
      <vt:lpstr>With a Union</vt:lpstr>
      <vt:lpstr>Recognition and Respect</vt:lpstr>
      <vt:lpstr>Recognition and Respect</vt:lpstr>
      <vt:lpstr>Some of our accomplishments:</vt:lpstr>
      <vt:lpstr>Accomplishments--Continued</vt:lpstr>
      <vt:lpstr>Highlights of the Collective Bargaining Agreement 2023—2026 </vt:lpstr>
      <vt:lpstr>Highlights of the Collective Bargaining Agreement 2023—2026 </vt:lpstr>
      <vt:lpstr>Article 12: Workload and Assignment</vt:lpstr>
      <vt:lpstr>Article 14 Office Hours</vt:lpstr>
      <vt:lpstr>Article 14 Office Hours </vt:lpstr>
      <vt:lpstr>Article 13:  Evaluations</vt:lpstr>
      <vt:lpstr>Evaluations Continued</vt:lpstr>
      <vt:lpstr>Definition of Parity Increased from 76% to 81%--It doesn’t sound like much, but it was a long time coming!</vt:lpstr>
      <vt:lpstr>Other:</vt:lpstr>
      <vt:lpstr>Other:</vt:lpstr>
      <vt:lpstr>More Information</vt:lpstr>
      <vt:lpstr>We still have Free Parking!</vt:lpstr>
      <vt:lpstr>Disciplinary Issues</vt:lpstr>
      <vt:lpstr>Employee Discipline Article 17</vt:lpstr>
      <vt:lpstr>We Are Here For You</vt:lpstr>
      <vt:lpstr>Investigations:  “Just the facts, Ma’am.”</vt:lpstr>
      <vt:lpstr>Unemployment</vt:lpstr>
      <vt:lpstr>Unemployment</vt:lpstr>
      <vt:lpstr>Unemployment </vt:lpstr>
      <vt:lpstr>The Future</vt:lpstr>
      <vt:lpstr>The Future?</vt:lpstr>
      <vt:lpstr>The Future</vt:lpstr>
      <vt:lpstr>Unions have gotten a bad rap!</vt:lpstr>
      <vt:lpstr>Marlon Brando “I coulda been a contender!”</vt:lpstr>
      <vt:lpstr>Gangsters in “On the Waterfront”</vt:lpstr>
      <vt:lpstr>Unions often perceived negatively</vt:lpstr>
      <vt:lpstr>The Future</vt:lpstr>
      <vt:lpstr>The Future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Part-Time Faculty Issues Presentation</dc:title>
  <dc:creator>Mark Miller</dc:creator>
  <cp:lastModifiedBy>Mark Miller</cp:lastModifiedBy>
  <cp:revision>37</cp:revision>
  <dcterms:created xsi:type="dcterms:W3CDTF">2021-01-13T22:04:07Z</dcterms:created>
  <dcterms:modified xsi:type="dcterms:W3CDTF">2025-01-17T06:10:46Z</dcterms:modified>
</cp:coreProperties>
</file>